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2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7C26-F6DA-E046-A7F3-8B716F964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225A3-86A6-B749-9C66-095E9E21A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D7BF3-E0B4-5741-B2C8-9BE84743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2EC26-DDC5-8744-8D92-866E093FE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ABAC8-9723-124E-A342-F30445AE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2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87101-CEB1-584B-95CC-256575E65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77EA5A-94FD-9F41-83D2-4630FE8FF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8C64A-6711-EB4D-83D8-ABD48A6E9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8DB5A-F03C-6140-BACE-438F561E5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43B95-38D1-5C48-92D3-42F6589F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7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C812BA-22EE-EF4B-AD7A-DF95C4D915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28329-30BA-794F-8013-C1C24CD6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6D480-FA71-BE44-857C-A80C0D6D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36950-1088-444D-A111-3D9D5939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8D8CA-A831-D74B-8F44-4F1D30DD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1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1261-0206-CA43-9B5F-6F11A13BD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5AF31-90A7-4345-B492-C5114E4AC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93C2E-741E-4A4E-9B89-03DDAD80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D95E8-28AF-4446-8C16-6719004F0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DE31B-4901-DC4D-873A-11BB312E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8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F2DF3-9A5F-0B4A-845F-2341B5CFD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D4E71-6AAF-E145-A07F-12FB3A4F7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45ED-E3F3-6E40-82D4-FA1E51B8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926D5-1C19-BD4A-9E71-CA577159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28B29-8D02-5647-8E0F-AF7834C1B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2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AEDD-D24E-D640-9A2D-80FC0DB6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DFF9C-103A-E845-B61A-26B8F3968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CAB2D-D6CE-C74B-BC32-709C118B5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18E68-A72F-E948-8C51-346772E9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F5FEC-BBB8-D346-B416-FB8FF609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3A4AF-A665-4041-9AF3-963891B1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3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78079-29FE-C84F-B539-4E01D8E7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8DD47-10BF-794C-AC62-14C077995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9676EF-1ECA-7448-98E1-DC1D47765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D900F-66CD-FF4F-B3F9-9DE723D1B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380D8-1C47-9C48-8D36-18E61EB24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D86D49-F6B8-584F-8B86-1D2D0228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942DA-0EB8-3746-A7F5-83800047F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CEDA36-D74D-7848-855F-7B524A9E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4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28E3-691B-9C4B-A110-97F2A0DE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925B76-1555-B549-B3EB-0F43CEBC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F17EA-4988-E94D-BF7B-1F7CE769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CD9B6-F031-2547-AF11-F3CF5D79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12AAEE-DFE1-1B42-8893-507EA00A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93616-6178-A241-BD86-58DE1EBBD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52C52-61FB-7744-B2C6-ED6BA9CE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67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556F-F79B-2F46-AAB6-FAC6612B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DD295-C094-9349-A89F-4AD80EDB5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9955C-D133-184C-AF67-0F72B2254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63095-2AEA-F743-872F-C79AEA03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D7AEE1-7584-7143-AF48-F31255C0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CF7D5-FCE9-9E47-B2B7-C3CECF90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1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04692-1A5F-E945-A324-942FE5A6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32FBA4-D589-F241-B67A-7ECE32638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8FF8E-5F92-8543-AE51-1D0E4671E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D9FD4-6120-7A43-A05A-90243ED5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68F46-B9F9-614D-893A-901F0B38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1B99D-B392-D648-A0E6-8050409F7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1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077B5-FBF8-BE43-A10E-92A992273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642A8-C234-8C4F-A59A-BC2BC9F2D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8A2FB-A2D6-D546-8B23-E0F4EA639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51A86-0223-694B-9EAA-03701393459B}" type="datetimeFigureOut">
              <a:rPr lang="en-US" smtClean="0"/>
              <a:t>7/7/21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65599-A1DE-D240-8FF9-AFDE513CF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E1D45-9383-8E43-84F7-7F3D7B220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905A5-36E3-3540-BC13-C5801EE1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5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4CF127-C021-4341-B3A8-65242BD0A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42000"/>
                    </a14:imgEffect>
                    <a14:imgEffect>
                      <a14:brightnessContrast bright="11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47113" y="1347633"/>
            <a:ext cx="804201" cy="4097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836D06-08DF-2B4B-956D-775673678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90938" y="181599"/>
            <a:ext cx="1159471" cy="876911"/>
          </a:xfrm>
          <a:prstGeom prst="rect">
            <a:avLst/>
          </a:prstGeom>
          <a:effectLst>
            <a:glow>
              <a:schemeClr val="accent1">
                <a:alpha val="29000"/>
              </a:schemeClr>
            </a:glow>
            <a:reflection blurRad="6350" stA="33000" endPos="35000" dir="5400000" sy="-100000" algn="bl" rotWithShape="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D83472-5498-0946-B581-183C2A867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3219" y="113776"/>
            <a:ext cx="2047005" cy="11397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225983-00B4-4547-8769-F103587F5742}"/>
              </a:ext>
            </a:extLst>
          </p:cNvPr>
          <p:cNvSpPr txBox="1"/>
          <p:nvPr/>
        </p:nvSpPr>
        <p:spPr>
          <a:xfrm>
            <a:off x="-86611" y="197440"/>
            <a:ext cx="6759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DVV INTERNATIONAL UZBEKISTAN</a:t>
            </a:r>
          </a:p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Rewind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2A113D-698A-5748-9114-DAB86E41FDF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8782"/>
          <a:stretch/>
        </p:blipFill>
        <p:spPr>
          <a:xfrm>
            <a:off x="439584" y="984332"/>
            <a:ext cx="5560352" cy="38040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47E402-6CCC-1F4D-B06B-E679A791C139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6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48795" y="1266337"/>
            <a:ext cx="1264029" cy="12416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AB2CCF-C9E5-6143-B0BC-B446CC6D63B3}"/>
              </a:ext>
            </a:extLst>
          </p:cNvPr>
          <p:cNvSpPr txBox="1"/>
          <p:nvPr/>
        </p:nvSpPr>
        <p:spPr>
          <a:xfrm>
            <a:off x="85728" y="5175997"/>
            <a:ext cx="992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>
                <a:solidFill>
                  <a:srgbClr val="9371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9600" dirty="0">
              <a:solidFill>
                <a:srgbClr val="9371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109C2D-F1C9-5243-9FF7-7E37A1FB3A33}"/>
              </a:ext>
            </a:extLst>
          </p:cNvPr>
          <p:cNvSpPr txBox="1"/>
          <p:nvPr/>
        </p:nvSpPr>
        <p:spPr>
          <a:xfrm>
            <a:off x="105911" y="4811835"/>
            <a:ext cx="3768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305F64-9C19-0F43-8B92-990BA087A49D}"/>
              </a:ext>
            </a:extLst>
          </p:cNvPr>
          <p:cNvSpPr txBox="1"/>
          <p:nvPr/>
        </p:nvSpPr>
        <p:spPr>
          <a:xfrm>
            <a:off x="4287929" y="3130535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Tashkent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4C08D9-8603-E645-9CB9-E694206D3049}"/>
              </a:ext>
            </a:extLst>
          </p:cNvPr>
          <p:cNvSpPr txBox="1"/>
          <p:nvPr/>
        </p:nvSpPr>
        <p:spPr>
          <a:xfrm>
            <a:off x="3349552" y="3645784"/>
            <a:ext cx="1190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Samarkand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F47BC0-A545-CC4D-9341-B991DA6768AF}"/>
              </a:ext>
            </a:extLst>
          </p:cNvPr>
          <p:cNvSpPr txBox="1"/>
          <p:nvPr/>
        </p:nvSpPr>
        <p:spPr>
          <a:xfrm>
            <a:off x="4902613" y="3132050"/>
            <a:ext cx="8173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Namangan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324728-C10C-B64C-A950-CDF820C1BAC8}"/>
              </a:ext>
            </a:extLst>
          </p:cNvPr>
          <p:cNvSpPr txBox="1"/>
          <p:nvPr/>
        </p:nvSpPr>
        <p:spPr>
          <a:xfrm>
            <a:off x="4925669" y="3382053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Fergana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B05926-2F16-6340-B80A-62844CAE1FAD}"/>
              </a:ext>
            </a:extLst>
          </p:cNvPr>
          <p:cNvSpPr txBox="1"/>
          <p:nvPr/>
        </p:nvSpPr>
        <p:spPr>
          <a:xfrm>
            <a:off x="5026058" y="3266686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Kuvasay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13AF49-BD34-4348-ADBE-F4CDDFB48D26}"/>
              </a:ext>
            </a:extLst>
          </p:cNvPr>
          <p:cNvSpPr txBox="1"/>
          <p:nvPr/>
        </p:nvSpPr>
        <p:spPr>
          <a:xfrm>
            <a:off x="3349552" y="4069561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Karshi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3A0023-01DB-0840-A429-09B8544932E8}"/>
              </a:ext>
            </a:extLst>
          </p:cNvPr>
          <p:cNvSpPr txBox="1"/>
          <p:nvPr/>
        </p:nvSpPr>
        <p:spPr>
          <a:xfrm>
            <a:off x="781922" y="5368716"/>
            <a:ext cx="230173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Ministry of Higher and Secondary Specialized Education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Ministry of Culture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Institute of Pedagogical Innovations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Cultural Center of Namangan region</a:t>
            </a:r>
            <a:endParaRPr lang="ru-RU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Cultural Center of Karshi district</a:t>
            </a:r>
            <a:endParaRPr lang="ru-RU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Cultural Center of Kuvasay</a:t>
            </a:r>
            <a:endParaRPr lang="ru-RU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NGO SABR   |   NGO Mekhrjon</a:t>
            </a:r>
            <a:endParaRPr lang="ru-RU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7030A0"/>
                </a:solidFill>
              </a:rPr>
              <a:t>NEI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en-US" sz="900" dirty="0">
                <a:solidFill>
                  <a:srgbClr val="7030A0"/>
                </a:solidFill>
              </a:rPr>
              <a:t>Kinderstars </a:t>
            </a:r>
            <a:endParaRPr lang="ru-RU" sz="900" dirty="0">
              <a:solidFill>
                <a:srgbClr val="7030A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19982D-5A9A-EE42-AC36-70775F4A2A6E}"/>
              </a:ext>
            </a:extLst>
          </p:cNvPr>
          <p:cNvSpPr txBox="1"/>
          <p:nvPr/>
        </p:nvSpPr>
        <p:spPr>
          <a:xfrm>
            <a:off x="3366405" y="5165669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9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6EA02C-0952-0E44-9685-46F1BDF22AEE}"/>
              </a:ext>
            </a:extLst>
          </p:cNvPr>
          <p:cNvSpPr/>
          <p:nvPr/>
        </p:nvSpPr>
        <p:spPr>
          <a:xfrm>
            <a:off x="3391432" y="4807474"/>
            <a:ext cx="34777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A84B84-12C6-8C43-939C-26DBA2919D06}"/>
              </a:ext>
            </a:extLst>
          </p:cNvPr>
          <p:cNvSpPr txBox="1"/>
          <p:nvPr/>
        </p:nvSpPr>
        <p:spPr>
          <a:xfrm>
            <a:off x="4066864" y="5404589"/>
            <a:ext cx="2241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Promoting In-Service Training in the TVET System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Developing Capacity of Cultural Centers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Advancing the CLC Network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New Professions 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- </a:t>
            </a: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New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Possibilities </a:t>
            </a:r>
            <a:endParaRPr lang="ru-RU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ALE against COVID-19</a:t>
            </a:r>
            <a:endParaRPr lang="ru-RU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Learning to Live in a New Reality</a:t>
            </a:r>
            <a:endParaRPr lang="ru-RU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Developing a National Report on ALE</a:t>
            </a:r>
            <a:endParaRPr lang="ru-RU" sz="9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7D5EFAF-0005-9740-B9C4-DCE4C663712C}"/>
              </a:ext>
            </a:extLst>
          </p:cNvPr>
          <p:cNvSpPr/>
          <p:nvPr/>
        </p:nvSpPr>
        <p:spPr>
          <a:xfrm>
            <a:off x="6650605" y="1172445"/>
            <a:ext cx="34777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B8AA45E-A07F-6344-8A60-AF7F278A942C}"/>
              </a:ext>
            </a:extLst>
          </p:cNvPr>
          <p:cNvSpPr txBox="1"/>
          <p:nvPr/>
        </p:nvSpPr>
        <p:spPr>
          <a:xfrm>
            <a:off x="6704835" y="1548885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372A2E4-F2DA-EF45-BB41-99079CC8D3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32962" y="3773864"/>
            <a:ext cx="213194" cy="21703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B9154CD-38D6-5245-995B-9D0D2EAEE2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97383" y="4029573"/>
            <a:ext cx="276294" cy="27629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6EA48BF-922F-534A-9B01-D5B517751E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33201" y="3531485"/>
            <a:ext cx="234538" cy="17635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DC9B6E7-05CC-F344-8CAB-B3208828893A}"/>
              </a:ext>
            </a:extLst>
          </p:cNvPr>
          <p:cNvSpPr/>
          <p:nvPr/>
        </p:nvSpPr>
        <p:spPr>
          <a:xfrm>
            <a:off x="4484733" y="2080772"/>
            <a:ext cx="1428596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US" sz="1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8E710F-1CE5-5D42-A08C-D70ADFC46F65}"/>
              </a:ext>
            </a:extLst>
          </p:cNvPr>
          <p:cNvSpPr txBox="1"/>
          <p:nvPr/>
        </p:nvSpPr>
        <p:spPr>
          <a:xfrm>
            <a:off x="4318534" y="1883642"/>
            <a:ext cx="1763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</a:t>
            </a:r>
            <a:endParaRPr lang="ru-RU" sz="1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EB1F058-DC2B-9C42-9159-804A66465984}"/>
              </a:ext>
            </a:extLst>
          </p:cNvPr>
          <p:cNvSpPr txBox="1"/>
          <p:nvPr/>
        </p:nvSpPr>
        <p:spPr>
          <a:xfrm>
            <a:off x="7445438" y="1804812"/>
            <a:ext cx="23189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00B0F0"/>
                </a:solidFill>
              </a:rPr>
              <a:t>Approaching Adult Education (Curriculum globALE, 4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en-US" sz="900" dirty="0">
                <a:solidFill>
                  <a:srgbClr val="00B0F0"/>
                </a:solidFill>
              </a:rPr>
              <a:t>trainings)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00B0F0"/>
                </a:solidFill>
              </a:rPr>
              <a:t>Creative Entrepreneurship </a:t>
            </a:r>
            <a:endParaRPr lang="ru-RU" sz="900" dirty="0">
              <a:solidFill>
                <a:srgbClr val="00B0F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00B0F0"/>
                </a:solidFill>
              </a:rPr>
              <a:t>Leadership and Team</a:t>
            </a:r>
            <a:r>
              <a:rPr lang="ru-RU" sz="900" dirty="0">
                <a:solidFill>
                  <a:srgbClr val="00B0F0"/>
                </a:solidFill>
              </a:rPr>
              <a:t>. </a:t>
            </a:r>
            <a:r>
              <a:rPr lang="en-US" sz="900" dirty="0">
                <a:solidFill>
                  <a:srgbClr val="00B0F0"/>
                </a:solidFill>
              </a:rPr>
              <a:t>I am Leader</a:t>
            </a:r>
            <a:r>
              <a:rPr lang="ru-RU" sz="900" dirty="0">
                <a:solidFill>
                  <a:srgbClr val="00B0F0"/>
                </a:solidFill>
              </a:rPr>
              <a:t>.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00B0F0"/>
                </a:solidFill>
              </a:rPr>
              <a:t>Designing Distance Learning </a:t>
            </a:r>
            <a:endParaRPr lang="ru-RU" sz="900" dirty="0">
              <a:solidFill>
                <a:srgbClr val="00B0F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00B0F0"/>
                </a:solidFill>
              </a:rPr>
              <a:t>Master-classes for Tutors </a:t>
            </a:r>
            <a:endParaRPr lang="ru-RU" sz="900" dirty="0">
              <a:solidFill>
                <a:srgbClr val="00B0F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ТоТ </a:t>
            </a:r>
            <a:r>
              <a:rPr lang="en-US" sz="900" dirty="0">
                <a:solidFill>
                  <a:srgbClr val="00B0F0"/>
                </a:solidFill>
              </a:rPr>
              <a:t>Building Network </a:t>
            </a:r>
            <a:endParaRPr lang="ru-RU" sz="900" dirty="0">
              <a:solidFill>
                <a:srgbClr val="00B0F0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D12B31A-0F78-C945-9F9B-0B4027FB54D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26562" y="2196251"/>
            <a:ext cx="211292" cy="22557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2FFAEB9-398F-5645-897D-0C7F8F4182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11512" y="1860346"/>
            <a:ext cx="241392" cy="2486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E9AA428-C209-DE4A-BD64-F59FD9F707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36345" y="2509858"/>
            <a:ext cx="222511" cy="21076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35E23095-5830-4A48-BFF8-B4D7EDB7A094}"/>
              </a:ext>
            </a:extLst>
          </p:cNvPr>
          <p:cNvSpPr txBox="1"/>
          <p:nvPr/>
        </p:nvSpPr>
        <p:spPr>
          <a:xfrm>
            <a:off x="10178159" y="1352043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5B72A-8EE9-174B-8477-616F0C2F54F4}"/>
              </a:ext>
            </a:extLst>
          </p:cNvPr>
          <p:cNvSpPr txBox="1"/>
          <p:nvPr/>
        </p:nvSpPr>
        <p:spPr>
          <a:xfrm>
            <a:off x="10205083" y="1820231"/>
            <a:ext cx="1672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B3ADC35-C4F1-5B4B-874D-4996F80CAE2F}"/>
              </a:ext>
            </a:extLst>
          </p:cNvPr>
          <p:cNvSpPr txBox="1"/>
          <p:nvPr/>
        </p:nvSpPr>
        <p:spPr>
          <a:xfrm>
            <a:off x="10490079" y="218981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0A564D9-D851-D348-92EA-F306E95D0986}"/>
              </a:ext>
            </a:extLst>
          </p:cNvPr>
          <p:cNvSpPr txBox="1"/>
          <p:nvPr/>
        </p:nvSpPr>
        <p:spPr>
          <a:xfrm>
            <a:off x="11288465" y="217846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2E88611-569C-B543-B5D1-1DC6C92AC791}"/>
              </a:ext>
            </a:extLst>
          </p:cNvPr>
          <p:cNvSpPr/>
          <p:nvPr/>
        </p:nvSpPr>
        <p:spPr>
          <a:xfrm>
            <a:off x="6673002" y="2839801"/>
            <a:ext cx="552769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00" b="1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COURSES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C2E9798-BE64-CE41-BF36-F959BC8EAF47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750" t="14547" r="13876" b="14703"/>
          <a:stretch/>
        </p:blipFill>
        <p:spPr>
          <a:xfrm>
            <a:off x="10288894" y="2146956"/>
            <a:ext cx="266431" cy="50432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91FC2E5-E251-2B45-A6E3-BB7BE64C542D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036061" y="2141960"/>
            <a:ext cx="256377" cy="51368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BF8CF30E-37EB-1746-B9AC-9C9D0EBBE719}"/>
              </a:ext>
            </a:extLst>
          </p:cNvPr>
          <p:cNvSpPr txBox="1"/>
          <p:nvPr/>
        </p:nvSpPr>
        <p:spPr>
          <a:xfrm>
            <a:off x="6650726" y="3244743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31CF23-54B6-B742-8371-1A9BC1B4C5AD}"/>
              </a:ext>
            </a:extLst>
          </p:cNvPr>
          <p:cNvSpPr txBox="1"/>
          <p:nvPr/>
        </p:nvSpPr>
        <p:spPr>
          <a:xfrm>
            <a:off x="7396914" y="3439404"/>
            <a:ext cx="1837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IT literacy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Sewing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Curtains sewing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Photo and video production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Master of beading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Hairstylist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Crafting musical instruments </a:t>
            </a:r>
            <a:endParaRPr lang="ru-RU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rgbClr val="A7C839"/>
                </a:solidFill>
              </a:rPr>
              <a:t>Master of bakery </a:t>
            </a:r>
            <a:endParaRPr lang="ru-RU" sz="900" dirty="0">
              <a:solidFill>
                <a:srgbClr val="A7C839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120C16-719D-A049-962D-273005B447A7}"/>
              </a:ext>
            </a:extLst>
          </p:cNvPr>
          <p:cNvSpPr txBox="1"/>
          <p:nvPr/>
        </p:nvSpPr>
        <p:spPr>
          <a:xfrm>
            <a:off x="10120902" y="3460291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8E5D88A-88F1-1A4C-AE80-8FE72E15D39C}"/>
              </a:ext>
            </a:extLst>
          </p:cNvPr>
          <p:cNvSpPr txBox="1"/>
          <p:nvPr/>
        </p:nvSpPr>
        <p:spPr>
          <a:xfrm>
            <a:off x="10125594" y="3876974"/>
            <a:ext cx="1867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AA4358-3626-2F4D-8100-41E7944B2936}"/>
              </a:ext>
            </a:extLst>
          </p:cNvPr>
          <p:cNvSpPr txBox="1"/>
          <p:nvPr/>
        </p:nvSpPr>
        <p:spPr>
          <a:xfrm>
            <a:off x="10537466" y="426704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F3E9C77-04B6-DF4A-A7C7-10209DAD554D}"/>
              </a:ext>
            </a:extLst>
          </p:cNvPr>
          <p:cNvSpPr txBox="1"/>
          <p:nvPr/>
        </p:nvSpPr>
        <p:spPr>
          <a:xfrm>
            <a:off x="11396798" y="426682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D1F2E6F3-60B4-024B-992A-7A965B173FAB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356" t="14547" r="13877" b="14703"/>
          <a:stretch/>
        </p:blipFill>
        <p:spPr>
          <a:xfrm>
            <a:off x="10239890" y="4200892"/>
            <a:ext cx="269231" cy="50432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522BBD78-62B2-3A45-9FD0-45A3ECF1B431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104154" y="4188297"/>
            <a:ext cx="256377" cy="51368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08959487-4A06-DB46-89DE-61C07550D2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838617" y="3403357"/>
            <a:ext cx="927100" cy="54610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E980E896-85F9-3649-98A6-BD88F57FC18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43053" y="4371888"/>
            <a:ext cx="178920" cy="24415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C17D7F48-019E-274F-89FE-0E35AC35A82D}"/>
              </a:ext>
            </a:extLst>
          </p:cNvPr>
          <p:cNvSpPr txBox="1"/>
          <p:nvPr/>
        </p:nvSpPr>
        <p:spPr>
          <a:xfrm>
            <a:off x="11336865" y="6009744"/>
            <a:ext cx="570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4764B2-B12C-CA4C-9AFD-89917A6CA866}"/>
              </a:ext>
            </a:extLst>
          </p:cNvPr>
          <p:cNvSpPr txBox="1"/>
          <p:nvPr/>
        </p:nvSpPr>
        <p:spPr>
          <a:xfrm>
            <a:off x="11090162" y="5982943"/>
            <a:ext cx="307777" cy="53709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75000"/>
                  </a:schemeClr>
                </a:solidFill>
              </a:rPr>
              <a:t>education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E325467B-3563-0946-A307-AD32C8B21BDC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32667" t="28089" r="31509" b="28523"/>
          <a:stretch/>
        </p:blipFill>
        <p:spPr>
          <a:xfrm>
            <a:off x="11353521" y="6260372"/>
            <a:ext cx="417552" cy="234502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1171A1DB-DC43-0F40-98C6-069E9437846C}"/>
              </a:ext>
            </a:extLst>
          </p:cNvPr>
          <p:cNvSpPr txBox="1"/>
          <p:nvPr/>
        </p:nvSpPr>
        <p:spPr>
          <a:xfrm>
            <a:off x="11336865" y="5528618"/>
            <a:ext cx="540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70940D64-5C84-704C-989B-1E3ADF34AACA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463" t="14547" r="13877" b="14703"/>
          <a:stretch/>
        </p:blipFill>
        <p:spPr>
          <a:xfrm>
            <a:off x="11131631" y="5594436"/>
            <a:ext cx="174231" cy="327291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3887BCCD-65BD-6944-BB79-8134DC257D1E}"/>
              </a:ext>
            </a:extLst>
          </p:cNvPr>
          <p:cNvSpPr/>
          <p:nvPr/>
        </p:nvSpPr>
        <p:spPr>
          <a:xfrm>
            <a:off x="11240735" y="5744129"/>
            <a:ext cx="64312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endParaRPr lang="en-US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093FD5D-7906-754E-A0D0-E9D651A030B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95179" y="4884428"/>
            <a:ext cx="617471" cy="617471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47C96889-EB2C-5544-B2FA-F2EC03243A5C}"/>
              </a:ext>
            </a:extLst>
          </p:cNvPr>
          <p:cNvSpPr txBox="1"/>
          <p:nvPr/>
        </p:nvSpPr>
        <p:spPr>
          <a:xfrm>
            <a:off x="11480771" y="4994760"/>
            <a:ext cx="323165" cy="36965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900" dirty="0">
                <a:solidFill>
                  <a:schemeClr val="accent6">
                    <a:lumMod val="50000"/>
                  </a:schemeClr>
                </a:solidFill>
              </a:rPr>
              <a:t>policy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122DF96-60D4-E546-83AC-1DA63EF084A5}"/>
              </a:ext>
            </a:extLst>
          </p:cNvPr>
          <p:cNvSpPr txBox="1"/>
          <p:nvPr/>
        </p:nvSpPr>
        <p:spPr>
          <a:xfrm>
            <a:off x="6650046" y="5113564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E4C06C3-8F8F-A04F-8897-D26334E38CE5}"/>
              </a:ext>
            </a:extLst>
          </p:cNvPr>
          <p:cNvSpPr/>
          <p:nvPr/>
        </p:nvSpPr>
        <p:spPr>
          <a:xfrm>
            <a:off x="6684360" y="4791834"/>
            <a:ext cx="394815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2464508-2E6A-824D-9BF7-C90893926C4B}"/>
              </a:ext>
            </a:extLst>
          </p:cNvPr>
          <p:cNvSpPr txBox="1"/>
          <p:nvPr/>
        </p:nvSpPr>
        <p:spPr>
          <a:xfrm>
            <a:off x="7407732" y="5360861"/>
            <a:ext cx="2977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Study ‘Participation in Adult Learning and Education in Uzbekistan’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Study ‘Needs Assessment of Target Groups and Regional NGOs’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Manual ‘Cultural Centers: Education and Development Opportunities for All’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8 </a:t>
            </a: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video-tutorials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‘Learning to Live in a New Reality’</a:t>
            </a:r>
            <a:endParaRPr lang="ru-RU" sz="9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Brochure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2">
                    <a:lumMod val="75000"/>
                  </a:schemeClr>
                </a:solidFill>
              </a:rPr>
              <a:t>Community Learning Centres </a:t>
            </a:r>
            <a:endParaRPr lang="ru-RU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02C8AC92-AE05-AA47-BACB-B465DBD70227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33000"/>
                    </a14:imgEffect>
                  </a14:imgLayer>
                </a14:imgProps>
              </a:ext>
            </a:extLst>
          </a:blip>
          <a:srcRect l="6523" t="7128" r="8156" b="16005"/>
          <a:stretch/>
        </p:blipFill>
        <p:spPr>
          <a:xfrm>
            <a:off x="9923570" y="4858"/>
            <a:ext cx="1965064" cy="1273419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86429FED-A37D-D946-AC0A-F76E1401D833}"/>
              </a:ext>
            </a:extLst>
          </p:cNvPr>
          <p:cNvSpPr txBox="1"/>
          <p:nvPr/>
        </p:nvSpPr>
        <p:spPr>
          <a:xfrm>
            <a:off x="6819025" y="6558096"/>
            <a:ext cx="23342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www.dvv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-international-central-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asia.org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D26D9184-7A5F-3048-A80A-4C2A85767374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10896" b="18027"/>
          <a:stretch/>
        </p:blipFill>
        <p:spPr>
          <a:xfrm flipH="1">
            <a:off x="6708275" y="6586039"/>
            <a:ext cx="166585" cy="15325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E3705651-B5A6-9D47-8B24-28A3F80AAD8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226267" y="6601078"/>
            <a:ext cx="129229" cy="125483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AB4D13F9-1245-704D-B9BF-6F0FB29784D6}"/>
              </a:ext>
            </a:extLst>
          </p:cNvPr>
          <p:cNvSpPr txBox="1"/>
          <p:nvPr/>
        </p:nvSpPr>
        <p:spPr>
          <a:xfrm>
            <a:off x="9296756" y="6565241"/>
            <a:ext cx="22829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www.facebook.com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dvv.international.Uzbekistan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42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2E70EE-6FBF-714C-9E58-CB99953177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42000"/>
                    </a14:imgEffect>
                    <a14:imgEffect>
                      <a14:brightnessContrast bright="11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47113" y="1351253"/>
            <a:ext cx="804201" cy="4097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A11081-B88C-F248-90D3-02639A587E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90938" y="181599"/>
            <a:ext cx="1159471" cy="876911"/>
          </a:xfrm>
          <a:prstGeom prst="rect">
            <a:avLst/>
          </a:prstGeom>
          <a:effectLst>
            <a:glow>
              <a:schemeClr val="accent1">
                <a:alpha val="29000"/>
              </a:schemeClr>
            </a:glow>
            <a:reflection blurRad="6350" stA="33000" endPos="35000" dir="5400000" sy="-100000" algn="bl" rotWithShape="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BB898C-942D-6F43-BB75-E7612DDD1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3219" y="113776"/>
            <a:ext cx="2047005" cy="11397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3F285D-5A1F-2A4F-BFFA-351F0433A0B8}"/>
              </a:ext>
            </a:extLst>
          </p:cNvPr>
          <p:cNvSpPr txBox="1"/>
          <p:nvPr/>
        </p:nvSpPr>
        <p:spPr>
          <a:xfrm>
            <a:off x="-86611" y="197440"/>
            <a:ext cx="6759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DVV INTERNATIONAL UZBEKISTAN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 В ЦИФРАХ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A392F3-239C-BE4F-AF31-28B78ED0D6E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8782"/>
          <a:stretch/>
        </p:blipFill>
        <p:spPr>
          <a:xfrm>
            <a:off x="439584" y="932921"/>
            <a:ext cx="5560352" cy="38040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AD1F2B5-C300-3749-8857-1B224BB4D495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6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48795" y="1214926"/>
            <a:ext cx="1264029" cy="12416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7BC685-1623-384A-B9A0-0FF07458F5D9}"/>
              </a:ext>
            </a:extLst>
          </p:cNvPr>
          <p:cNvSpPr txBox="1"/>
          <p:nvPr/>
        </p:nvSpPr>
        <p:spPr>
          <a:xfrm>
            <a:off x="85728" y="5136461"/>
            <a:ext cx="992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>
                <a:solidFill>
                  <a:srgbClr val="9371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9600" dirty="0">
              <a:solidFill>
                <a:srgbClr val="9371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AD6AEC-5DC1-9B45-A3B3-DFF6697A1C95}"/>
              </a:ext>
            </a:extLst>
          </p:cNvPr>
          <p:cNvSpPr txBox="1"/>
          <p:nvPr/>
        </p:nvSpPr>
        <p:spPr>
          <a:xfrm>
            <a:off x="105911" y="4772299"/>
            <a:ext cx="3768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ПАРТНЕРОВ</a:t>
            </a:r>
            <a:endParaRPr lang="en-US" sz="39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DDC8F0-C576-9F47-82AC-5FFA193E2DA7}"/>
              </a:ext>
            </a:extLst>
          </p:cNvPr>
          <p:cNvSpPr txBox="1"/>
          <p:nvPr/>
        </p:nvSpPr>
        <p:spPr>
          <a:xfrm>
            <a:off x="4311679" y="3067249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Ташкент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607C53-5435-D54A-A013-6840A19157C2}"/>
              </a:ext>
            </a:extLst>
          </p:cNvPr>
          <p:cNvSpPr txBox="1"/>
          <p:nvPr/>
        </p:nvSpPr>
        <p:spPr>
          <a:xfrm>
            <a:off x="3349043" y="3601844"/>
            <a:ext cx="1190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Самарканд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497685-F52A-764E-9FBE-09C1E3A54F1E}"/>
              </a:ext>
            </a:extLst>
          </p:cNvPr>
          <p:cNvSpPr txBox="1"/>
          <p:nvPr/>
        </p:nvSpPr>
        <p:spPr>
          <a:xfrm>
            <a:off x="4902613" y="3080639"/>
            <a:ext cx="8173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Наманган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DB2C84-18A6-7142-B022-8DD7382FF635}"/>
              </a:ext>
            </a:extLst>
          </p:cNvPr>
          <p:cNvSpPr txBox="1"/>
          <p:nvPr/>
        </p:nvSpPr>
        <p:spPr>
          <a:xfrm>
            <a:off x="4925669" y="3330642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Фергана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9D8A34-EA0F-C948-84A7-5E68641A1447}"/>
              </a:ext>
            </a:extLst>
          </p:cNvPr>
          <p:cNvSpPr txBox="1"/>
          <p:nvPr/>
        </p:nvSpPr>
        <p:spPr>
          <a:xfrm>
            <a:off x="5037933" y="3208100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Кувасай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603C28-FD12-1245-8DD9-A312AC691A68}"/>
              </a:ext>
            </a:extLst>
          </p:cNvPr>
          <p:cNvSpPr txBox="1"/>
          <p:nvPr/>
        </p:nvSpPr>
        <p:spPr>
          <a:xfrm>
            <a:off x="3293195" y="3989749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Карши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1FE861-2A2A-2549-8562-DE4EE611B036}"/>
              </a:ext>
            </a:extLst>
          </p:cNvPr>
          <p:cNvSpPr txBox="1"/>
          <p:nvPr/>
        </p:nvSpPr>
        <p:spPr>
          <a:xfrm>
            <a:off x="779384" y="5344406"/>
            <a:ext cx="255317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Министерство высшего и среднего специального образования </a:t>
            </a:r>
            <a:endParaRPr lang="en-US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Министерство культуры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Институт педагогических инноваций </a:t>
            </a:r>
            <a:endParaRPr lang="en-US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Центр культуры Наманганской области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Отдел культуры Каршинского района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Отдел культуры города Кувасай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ННО САБР</a:t>
            </a:r>
            <a:r>
              <a:rPr lang="en-US" sz="900" dirty="0">
                <a:solidFill>
                  <a:srgbClr val="7030A0"/>
                </a:solidFill>
              </a:rPr>
              <a:t>   |   </a:t>
            </a:r>
            <a:r>
              <a:rPr lang="ru-RU" sz="900" dirty="0">
                <a:solidFill>
                  <a:srgbClr val="7030A0"/>
                </a:solidFill>
              </a:rPr>
              <a:t>ННО Мехржон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НОУ </a:t>
            </a:r>
            <a:r>
              <a:rPr lang="en-US" sz="900" dirty="0">
                <a:solidFill>
                  <a:srgbClr val="7030A0"/>
                </a:solidFill>
              </a:rPr>
              <a:t>Kinderstars </a:t>
            </a:r>
            <a:endParaRPr lang="ru-RU" sz="900" dirty="0">
              <a:solidFill>
                <a:srgbClr val="7030A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2974F1-4C83-8448-BA8D-A79E0345B77E}"/>
              </a:ext>
            </a:extLst>
          </p:cNvPr>
          <p:cNvSpPr txBox="1"/>
          <p:nvPr/>
        </p:nvSpPr>
        <p:spPr>
          <a:xfrm>
            <a:off x="3366405" y="5126133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9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9CCFA7-7A97-A74D-8274-E011AE24CD36}"/>
              </a:ext>
            </a:extLst>
          </p:cNvPr>
          <p:cNvSpPr/>
          <p:nvPr/>
        </p:nvSpPr>
        <p:spPr>
          <a:xfrm>
            <a:off x="3403946" y="4780265"/>
            <a:ext cx="34777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9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</a:t>
            </a:r>
            <a:endParaRPr lang="en-US" sz="39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51AF6F-632C-B849-9F76-CC277F8492CF}"/>
              </a:ext>
            </a:extLst>
          </p:cNvPr>
          <p:cNvSpPr txBox="1"/>
          <p:nvPr/>
        </p:nvSpPr>
        <p:spPr>
          <a:xfrm>
            <a:off x="4066864" y="5365053"/>
            <a:ext cx="2580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Развитие системы повышения квалификации работников профессионального обучения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Содействие развитию центров культуры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Расширение сети местных центров развития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Новые профессии - новые возможности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Образование взрослых против </a:t>
            </a: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COVID-19</a:t>
            </a:r>
            <a:endParaRPr lang="ru-RU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Учимся жить в новой реальности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Подготовка национального отчета по ООВ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79B9BA-EBD1-CE48-A8B1-9F524EDC0319}"/>
              </a:ext>
            </a:extLst>
          </p:cNvPr>
          <p:cNvSpPr/>
          <p:nvPr/>
        </p:nvSpPr>
        <p:spPr>
          <a:xfrm>
            <a:off x="6650605" y="1176065"/>
            <a:ext cx="34777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9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ТРЕНИНГОВ</a:t>
            </a:r>
            <a:endParaRPr lang="en-US" sz="39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9F95BD-EA27-EA4B-BA3F-12CBB44E40C2}"/>
              </a:ext>
            </a:extLst>
          </p:cNvPr>
          <p:cNvSpPr txBox="1"/>
          <p:nvPr/>
        </p:nvSpPr>
        <p:spPr>
          <a:xfrm>
            <a:off x="6650138" y="1530854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DBB5FD8-5E8A-0347-918B-CAA77B08CD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32962" y="3790184"/>
            <a:ext cx="213194" cy="21703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3C721F9-356E-8C44-8276-0E4E11FCB5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97383" y="4045893"/>
            <a:ext cx="276294" cy="27629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4392A13-F9A0-5247-A31F-650A40B40E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33201" y="3547805"/>
            <a:ext cx="234538" cy="17635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EB343DF-4011-F347-AB8D-3C8B5AE707CF}"/>
              </a:ext>
            </a:extLst>
          </p:cNvPr>
          <p:cNvSpPr/>
          <p:nvPr/>
        </p:nvSpPr>
        <p:spPr>
          <a:xfrm>
            <a:off x="4405773" y="1899601"/>
            <a:ext cx="15456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СЕТЬ</a:t>
            </a:r>
            <a:endParaRPr 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76F934-1D82-9A4D-850B-936E7A8212C6}"/>
              </a:ext>
            </a:extLst>
          </p:cNvPr>
          <p:cNvSpPr txBox="1"/>
          <p:nvPr/>
        </p:nvSpPr>
        <p:spPr>
          <a:xfrm>
            <a:off x="4290653" y="1765971"/>
            <a:ext cx="1763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ПАРТНЕРСКАЯ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CA8DBC-D194-A443-A1E4-7B05662AB72D}"/>
              </a:ext>
            </a:extLst>
          </p:cNvPr>
          <p:cNvSpPr txBox="1"/>
          <p:nvPr/>
        </p:nvSpPr>
        <p:spPr>
          <a:xfrm>
            <a:off x="7445438" y="1808432"/>
            <a:ext cx="23189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Подход к образованию взрослых </a:t>
            </a:r>
            <a:r>
              <a:rPr lang="en-US" sz="900" dirty="0">
                <a:solidFill>
                  <a:srgbClr val="00B0F0"/>
                </a:solidFill>
              </a:rPr>
              <a:t>(Curriculum globALE, 4 </a:t>
            </a:r>
            <a:r>
              <a:rPr lang="ru-RU" sz="900" dirty="0">
                <a:solidFill>
                  <a:srgbClr val="00B0F0"/>
                </a:solidFill>
              </a:rPr>
              <a:t>тренинга)</a:t>
            </a:r>
            <a:endParaRPr lang="en-US" sz="900" dirty="0">
              <a:solidFill>
                <a:srgbClr val="00B0F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Креативное предпринимательство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Лидерство и Команда. Я – Лидер.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Организация дистанционного обучения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Мастер-классы для наставниц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00B0F0"/>
                </a:solidFill>
              </a:rPr>
              <a:t>ТоТ Построение сети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F653AF93-DAE9-2946-8D17-7FEDA2D7E6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26562" y="2199871"/>
            <a:ext cx="211292" cy="22557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8FC97D4-FAD4-6640-A781-E341286DE3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11512" y="1863966"/>
            <a:ext cx="241392" cy="2486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7213E2A-B4F2-6147-B677-5BD4C2DA72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36345" y="2513478"/>
            <a:ext cx="222511" cy="21076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BCB6FD20-6C92-C342-923D-BBBADB6DCAA6}"/>
              </a:ext>
            </a:extLst>
          </p:cNvPr>
          <p:cNvSpPr txBox="1"/>
          <p:nvPr/>
        </p:nvSpPr>
        <p:spPr>
          <a:xfrm>
            <a:off x="10178159" y="1379413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DD2F593-FEFD-8347-A4A2-FFDFCF07CB6D}"/>
              </a:ext>
            </a:extLst>
          </p:cNvPr>
          <p:cNvSpPr txBox="1"/>
          <p:nvPr/>
        </p:nvSpPr>
        <p:spPr>
          <a:xfrm>
            <a:off x="10205083" y="1823851"/>
            <a:ext cx="1672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endParaRPr lang="en-US" sz="1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56BA14-927A-8B45-88E7-125BC9A415B9}"/>
              </a:ext>
            </a:extLst>
          </p:cNvPr>
          <p:cNvSpPr txBox="1"/>
          <p:nvPr/>
        </p:nvSpPr>
        <p:spPr>
          <a:xfrm>
            <a:off x="10503604" y="221635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375381C-62DB-3949-9795-D7D0591FBDC1}"/>
              </a:ext>
            </a:extLst>
          </p:cNvPr>
          <p:cNvSpPr txBox="1"/>
          <p:nvPr/>
        </p:nvSpPr>
        <p:spPr>
          <a:xfrm>
            <a:off x="11272465" y="22287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E8D26A-24EE-0441-BCB0-DC82D2587733}"/>
              </a:ext>
            </a:extLst>
          </p:cNvPr>
          <p:cNvSpPr/>
          <p:nvPr/>
        </p:nvSpPr>
        <p:spPr>
          <a:xfrm>
            <a:off x="6701079" y="2825882"/>
            <a:ext cx="552769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700" b="1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КУРСОВ</a:t>
            </a:r>
            <a:endParaRPr lang="en-US" sz="3700" b="1" dirty="0">
              <a:solidFill>
                <a:srgbClr val="A7C8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EA5A6D0A-895C-1C4B-A1A8-B5FB1B9B3ACF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750" t="14547" r="13876" b="14703"/>
          <a:stretch/>
        </p:blipFill>
        <p:spPr>
          <a:xfrm>
            <a:off x="10288894" y="2150576"/>
            <a:ext cx="266431" cy="50432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A5B4E64-69A0-E649-AC7D-473C2A75CC40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069211" y="2145580"/>
            <a:ext cx="256377" cy="51368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D1A5064D-C45F-7F49-AF36-E99A5CE62B46}"/>
              </a:ext>
            </a:extLst>
          </p:cNvPr>
          <p:cNvSpPr txBox="1"/>
          <p:nvPr/>
        </p:nvSpPr>
        <p:spPr>
          <a:xfrm>
            <a:off x="6650138" y="3203092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5CCE90-C3BC-E840-8FB9-27FB11FF7BE6}"/>
              </a:ext>
            </a:extLst>
          </p:cNvPr>
          <p:cNvSpPr txBox="1"/>
          <p:nvPr/>
        </p:nvSpPr>
        <p:spPr>
          <a:xfrm>
            <a:off x="7419806" y="3371080"/>
            <a:ext cx="183785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Компьютерная грамотность</a:t>
            </a:r>
            <a:endParaRPr lang="en-US" sz="900" dirty="0">
              <a:solidFill>
                <a:srgbClr val="A7C839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Секреты кроя и пошива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Пошив штор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Фото- и видеосъемка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Мастерство бисероплетения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Парикмахер-стилист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Изготовление национальных музыкальных инструментов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Пекарь-кондитер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CE33E47-DF78-D047-A3A2-9829F1F93EF7}"/>
              </a:ext>
            </a:extLst>
          </p:cNvPr>
          <p:cNvSpPr txBox="1"/>
          <p:nvPr/>
        </p:nvSpPr>
        <p:spPr>
          <a:xfrm>
            <a:off x="10120902" y="3476611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F415CE-222C-C94F-B4FA-DD776D105273}"/>
              </a:ext>
            </a:extLst>
          </p:cNvPr>
          <p:cNvSpPr txBox="1"/>
          <p:nvPr/>
        </p:nvSpPr>
        <p:spPr>
          <a:xfrm>
            <a:off x="10125594" y="3893294"/>
            <a:ext cx="1867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endParaRPr lang="en-US" b="1" dirty="0">
              <a:solidFill>
                <a:srgbClr val="A7C8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D551125-CB82-4E4A-86A0-D7E75E602E85}"/>
              </a:ext>
            </a:extLst>
          </p:cNvPr>
          <p:cNvSpPr txBox="1"/>
          <p:nvPr/>
        </p:nvSpPr>
        <p:spPr>
          <a:xfrm>
            <a:off x="10537466" y="428336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7503011-B7C7-FD46-A8A8-7ED05F16E9E1}"/>
              </a:ext>
            </a:extLst>
          </p:cNvPr>
          <p:cNvSpPr txBox="1"/>
          <p:nvPr/>
        </p:nvSpPr>
        <p:spPr>
          <a:xfrm>
            <a:off x="11396798" y="428314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E4EC201C-DEDE-4B4E-8D4C-45F75B213427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356" t="14547" r="13877" b="14703"/>
          <a:stretch/>
        </p:blipFill>
        <p:spPr>
          <a:xfrm>
            <a:off x="10239890" y="4217212"/>
            <a:ext cx="269231" cy="50432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C1810AC9-2547-6E46-B665-3E91DC57ECC9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104154" y="4204617"/>
            <a:ext cx="256377" cy="51368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315C99C3-CCC1-714F-B6EC-25B00205E6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838617" y="3419677"/>
            <a:ext cx="927100" cy="54610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9EF2625-F296-A646-92EB-A101644D301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43053" y="4388208"/>
            <a:ext cx="178920" cy="24415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8B66956C-4992-844D-8A4C-8BAB1012C540}"/>
              </a:ext>
            </a:extLst>
          </p:cNvPr>
          <p:cNvSpPr txBox="1"/>
          <p:nvPr/>
        </p:nvSpPr>
        <p:spPr>
          <a:xfrm>
            <a:off x="11288997" y="6041036"/>
            <a:ext cx="570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351806-636A-8B4B-931F-AC37E40605DB}"/>
              </a:ext>
            </a:extLst>
          </p:cNvPr>
          <p:cNvSpPr txBox="1"/>
          <p:nvPr/>
        </p:nvSpPr>
        <p:spPr>
          <a:xfrm>
            <a:off x="11040048" y="5981929"/>
            <a:ext cx="307777" cy="53616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ru-RU" sz="800" dirty="0">
                <a:solidFill>
                  <a:schemeClr val="accent1">
                    <a:lumMod val="75000"/>
                  </a:schemeClr>
                </a:solidFill>
              </a:rPr>
              <a:t>бучение</a:t>
            </a:r>
            <a:endParaRPr lang="en-US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36C6F3D-8D8E-7B44-BB63-688A3B9C58AF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32667" t="28089" r="31509" b="28523"/>
          <a:stretch/>
        </p:blipFill>
        <p:spPr>
          <a:xfrm>
            <a:off x="11315639" y="6246906"/>
            <a:ext cx="412002" cy="231385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FC238EF9-874A-5346-AE33-1ECC0A6F2A51}"/>
              </a:ext>
            </a:extLst>
          </p:cNvPr>
          <p:cNvSpPr txBox="1"/>
          <p:nvPr/>
        </p:nvSpPr>
        <p:spPr>
          <a:xfrm>
            <a:off x="11315639" y="5517281"/>
            <a:ext cx="540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5FB0C0CE-B566-BD4C-880D-4F57EB6F2F51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463" t="14547" r="13877" b="14703"/>
          <a:stretch/>
        </p:blipFill>
        <p:spPr>
          <a:xfrm>
            <a:off x="11125395" y="5526109"/>
            <a:ext cx="196589" cy="369291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1BD3BB79-A6B1-E44E-9505-572D6DD1D9D5}"/>
              </a:ext>
            </a:extLst>
          </p:cNvPr>
          <p:cNvSpPr/>
          <p:nvPr/>
        </p:nvSpPr>
        <p:spPr>
          <a:xfrm>
            <a:off x="11226819" y="5732792"/>
            <a:ext cx="692818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слушателей</a:t>
            </a:r>
            <a:endParaRPr lang="en-US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9CAADAF7-1EE8-0E41-B927-EB4013B7809D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16831" y="4895124"/>
            <a:ext cx="597616" cy="597616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98892C73-7F58-8C41-A782-397866D777E0}"/>
              </a:ext>
            </a:extLst>
          </p:cNvPr>
          <p:cNvSpPr txBox="1"/>
          <p:nvPr/>
        </p:nvSpPr>
        <p:spPr>
          <a:xfrm>
            <a:off x="11431971" y="4924645"/>
            <a:ext cx="307777" cy="50270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800" dirty="0">
                <a:solidFill>
                  <a:schemeClr val="accent6">
                    <a:lumMod val="50000"/>
                  </a:schemeClr>
                </a:solidFill>
              </a:rPr>
              <a:t>политика</a:t>
            </a:r>
            <a:endParaRPr lang="en-US" sz="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B2E9DCA-5076-604D-8FFC-5B304261EDE1}"/>
              </a:ext>
            </a:extLst>
          </p:cNvPr>
          <p:cNvSpPr txBox="1"/>
          <p:nvPr/>
        </p:nvSpPr>
        <p:spPr>
          <a:xfrm>
            <a:off x="6698044" y="5091553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9A04FA8-C96B-CB48-A306-38304DB86C68}"/>
              </a:ext>
            </a:extLst>
          </p:cNvPr>
          <p:cNvSpPr/>
          <p:nvPr/>
        </p:nvSpPr>
        <p:spPr>
          <a:xfrm>
            <a:off x="6716931" y="4769415"/>
            <a:ext cx="394815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ПУБЛИКАЦИЙ</a:t>
            </a:r>
            <a:endParaRPr lang="en-US" sz="39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C0CB8B4-EE3F-EA44-93C5-AA67D909C211}"/>
              </a:ext>
            </a:extLst>
          </p:cNvPr>
          <p:cNvSpPr txBox="1"/>
          <p:nvPr/>
        </p:nvSpPr>
        <p:spPr>
          <a:xfrm>
            <a:off x="7395634" y="5324094"/>
            <a:ext cx="2946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Исследование «Участие в обучении и образовании взрослых в Узбекистане»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Исследование «Оценка нужд целевых групп и региональных ННО»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Пособие «Центры культуры: возможности обучения и развития для всех» 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8 видео уроков «Учимся жить в новой реальности»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Брошюра для местных центров развития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24029878-6010-5541-B558-45F9FABCDCE4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33000"/>
                    </a14:imgEffect>
                  </a14:imgLayer>
                </a14:imgProps>
              </a:ext>
            </a:extLst>
          </a:blip>
          <a:srcRect l="6523" t="7128" r="8156" b="16005"/>
          <a:stretch/>
        </p:blipFill>
        <p:spPr>
          <a:xfrm>
            <a:off x="9923570" y="4858"/>
            <a:ext cx="1965064" cy="1273419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5521AD1E-3207-8C4C-84CA-2289763A6D3E}"/>
              </a:ext>
            </a:extLst>
          </p:cNvPr>
          <p:cNvSpPr txBox="1"/>
          <p:nvPr/>
        </p:nvSpPr>
        <p:spPr>
          <a:xfrm>
            <a:off x="6827681" y="6559913"/>
            <a:ext cx="23342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www.dvv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-international-central-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asia.org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62C3B28D-DC1C-0144-A5F3-E5B43EFE0040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10896" b="18027"/>
          <a:stretch/>
        </p:blipFill>
        <p:spPr>
          <a:xfrm flipH="1">
            <a:off x="6716931" y="6587856"/>
            <a:ext cx="166585" cy="15325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E92DF193-7EA2-C146-83AC-B29A72C55D1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234923" y="6602895"/>
            <a:ext cx="129229" cy="125483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7B5F1621-B822-0F4B-9891-5C9048E247FB}"/>
              </a:ext>
            </a:extLst>
          </p:cNvPr>
          <p:cNvSpPr txBox="1"/>
          <p:nvPr/>
        </p:nvSpPr>
        <p:spPr>
          <a:xfrm>
            <a:off x="9305412" y="6567058"/>
            <a:ext cx="22829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www.facebook.com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dvv.international.Uzbekistan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77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4292D8-F81C-B346-B46D-2182DC254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42000"/>
                    </a14:imgEffect>
                    <a14:imgEffect>
                      <a14:brightnessContrast bright="11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47529" y="1407008"/>
            <a:ext cx="804201" cy="4097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EE1E4D-2803-2E46-B812-E8C87E245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90938" y="181599"/>
            <a:ext cx="1159471" cy="876911"/>
          </a:xfrm>
          <a:prstGeom prst="rect">
            <a:avLst/>
          </a:prstGeom>
          <a:effectLst>
            <a:glow>
              <a:schemeClr val="accent1">
                <a:alpha val="29000"/>
              </a:schemeClr>
            </a:glow>
            <a:reflection blurRad="6350" stA="33000" endPos="35000" dir="5400000" sy="-100000" algn="bl" rotWithShape="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9DBE12-E505-9243-A142-353EAA17A5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3219" y="113776"/>
            <a:ext cx="2047005" cy="11397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29A0E2-F0C7-2741-A794-D69CD1DB93FD}"/>
              </a:ext>
            </a:extLst>
          </p:cNvPr>
          <p:cNvSpPr txBox="1"/>
          <p:nvPr/>
        </p:nvSpPr>
        <p:spPr>
          <a:xfrm>
            <a:off x="-86611" y="197440"/>
            <a:ext cx="67596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DVV INTERNATIONAL</a:t>
            </a:r>
            <a:r>
              <a:rPr lang="uz-Cyrl-UZ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UZBEKISTAN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ЙИЛ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РАҚАМЛАРДА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74B29C-0AD4-8D47-82BD-5AE22B42825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8782"/>
          <a:stretch/>
        </p:blipFill>
        <p:spPr>
          <a:xfrm>
            <a:off x="439584" y="924957"/>
            <a:ext cx="5560352" cy="38040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8A790C-1F82-0B4E-BA17-64A9A6E0731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6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48795" y="1206962"/>
            <a:ext cx="1264029" cy="12416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7E493CF-3EEA-2B4F-9AF8-AFEBA648CADC}"/>
              </a:ext>
            </a:extLst>
          </p:cNvPr>
          <p:cNvSpPr txBox="1"/>
          <p:nvPr/>
        </p:nvSpPr>
        <p:spPr>
          <a:xfrm>
            <a:off x="85728" y="5140372"/>
            <a:ext cx="992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>
                <a:solidFill>
                  <a:srgbClr val="9371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9600" dirty="0">
              <a:solidFill>
                <a:srgbClr val="9371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177B22-FA5D-684A-9DB8-84DEF84A6B5A}"/>
              </a:ext>
            </a:extLst>
          </p:cNvPr>
          <p:cNvSpPr txBox="1"/>
          <p:nvPr/>
        </p:nvSpPr>
        <p:spPr>
          <a:xfrm>
            <a:off x="105911" y="4728710"/>
            <a:ext cx="376899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ҲАМКОРЛАР</a:t>
            </a:r>
            <a:r>
              <a:rPr lang="uz-Cyrl-UZ" sz="39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9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A71012-F8DB-7545-9787-BCE6A245C1DE}"/>
              </a:ext>
            </a:extLst>
          </p:cNvPr>
          <p:cNvSpPr txBox="1"/>
          <p:nvPr/>
        </p:nvSpPr>
        <p:spPr>
          <a:xfrm>
            <a:off x="4311679" y="3059285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err="1">
                <a:solidFill>
                  <a:schemeClr val="accent1">
                    <a:lumMod val="50000"/>
                  </a:schemeClr>
                </a:solidFill>
              </a:rPr>
              <a:t>Тошкент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B2BD6A-F784-1940-81AC-9735ABFA30C3}"/>
              </a:ext>
            </a:extLst>
          </p:cNvPr>
          <p:cNvSpPr txBox="1"/>
          <p:nvPr/>
        </p:nvSpPr>
        <p:spPr>
          <a:xfrm>
            <a:off x="3349552" y="3586409"/>
            <a:ext cx="1190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err="1">
                <a:solidFill>
                  <a:schemeClr val="accent1">
                    <a:lumMod val="50000"/>
                  </a:schemeClr>
                </a:solidFill>
              </a:rPr>
              <a:t>Самарқанд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B67E16-6464-004B-9528-68E80DC0AD62}"/>
              </a:ext>
            </a:extLst>
          </p:cNvPr>
          <p:cNvSpPr txBox="1"/>
          <p:nvPr/>
        </p:nvSpPr>
        <p:spPr>
          <a:xfrm>
            <a:off x="4902613" y="3072675"/>
            <a:ext cx="8173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Наманган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4DC874-8659-354F-B64C-1AC60EE00107}"/>
              </a:ext>
            </a:extLst>
          </p:cNvPr>
          <p:cNvSpPr txBox="1"/>
          <p:nvPr/>
        </p:nvSpPr>
        <p:spPr>
          <a:xfrm>
            <a:off x="4925669" y="3322678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Фар</a:t>
            </a:r>
            <a:r>
              <a:rPr lang="uz-Cyrl-UZ" sz="900" b="1" dirty="0">
                <a:solidFill>
                  <a:schemeClr val="accent1">
                    <a:lumMod val="50000"/>
                  </a:schemeClr>
                </a:solidFill>
              </a:rPr>
              <a:t>ғ</a:t>
            </a:r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она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9DDD73-D123-1C4A-A45A-AC222232E644}"/>
              </a:ext>
            </a:extLst>
          </p:cNvPr>
          <p:cNvSpPr txBox="1"/>
          <p:nvPr/>
        </p:nvSpPr>
        <p:spPr>
          <a:xfrm>
            <a:off x="5037933" y="3200136"/>
            <a:ext cx="699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err="1">
                <a:solidFill>
                  <a:schemeClr val="accent1">
                    <a:lumMod val="50000"/>
                  </a:schemeClr>
                </a:solidFill>
              </a:rPr>
              <a:t>Қувасой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6A5A72-8FCF-884F-9ED5-38F832522FB9}"/>
              </a:ext>
            </a:extLst>
          </p:cNvPr>
          <p:cNvSpPr txBox="1"/>
          <p:nvPr/>
        </p:nvSpPr>
        <p:spPr>
          <a:xfrm>
            <a:off x="3349552" y="3991898"/>
            <a:ext cx="651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err="1">
                <a:solidFill>
                  <a:schemeClr val="accent1">
                    <a:lumMod val="50000"/>
                  </a:schemeClr>
                </a:solidFill>
              </a:rPr>
              <a:t>Қарши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4E4194-1823-1141-94E8-CFF473882A79}"/>
              </a:ext>
            </a:extLst>
          </p:cNvPr>
          <p:cNvSpPr txBox="1"/>
          <p:nvPr/>
        </p:nvSpPr>
        <p:spPr>
          <a:xfrm>
            <a:off x="788528" y="5350794"/>
            <a:ext cx="226737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7030A0"/>
                </a:solidFill>
              </a:rPr>
              <a:t>Олий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ва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ўрта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махсус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таълим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вазирлиги</a:t>
            </a:r>
            <a:endParaRPr lang="ru-RU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7030A0"/>
                </a:solidFill>
              </a:rPr>
              <a:t>Маданият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вазирлиги</a:t>
            </a:r>
            <a:endParaRPr lang="ru-RU" sz="900" dirty="0">
              <a:solidFill>
                <a:srgbClr val="7030A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Педагогик </a:t>
            </a:r>
            <a:r>
              <a:rPr lang="ru-RU" sz="900" dirty="0" err="1">
                <a:solidFill>
                  <a:srgbClr val="7030A0"/>
                </a:solidFill>
              </a:rPr>
              <a:t>инновациялар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институти</a:t>
            </a:r>
            <a:endParaRPr lang="en-US" sz="900" dirty="0">
              <a:solidFill>
                <a:srgbClr val="7030A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Наманган </a:t>
            </a:r>
            <a:r>
              <a:rPr lang="ru-RU" sz="900" dirty="0" err="1">
                <a:solidFill>
                  <a:srgbClr val="7030A0"/>
                </a:solidFill>
              </a:rPr>
              <a:t>вилояти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маданият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маркази</a:t>
            </a:r>
            <a:endParaRPr lang="en-US" sz="900" dirty="0">
              <a:solidFill>
                <a:srgbClr val="7030A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7030A0"/>
                </a:solidFill>
              </a:rPr>
              <a:t>Қарши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тумани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маданият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бўлими</a:t>
            </a:r>
            <a:endParaRPr lang="en-US" sz="900" dirty="0">
              <a:solidFill>
                <a:srgbClr val="7030A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7030A0"/>
                </a:solidFill>
              </a:rPr>
              <a:t>Қувасой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шаҳар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маданият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бўлими</a:t>
            </a:r>
            <a:endParaRPr lang="en-US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7030A0"/>
                </a:solidFill>
              </a:rPr>
              <a:t>ННТ САБР</a:t>
            </a:r>
            <a:r>
              <a:rPr lang="en-US" sz="900" dirty="0">
                <a:solidFill>
                  <a:srgbClr val="7030A0"/>
                </a:solidFill>
              </a:rPr>
              <a:t>  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en-US" sz="900" dirty="0">
                <a:solidFill>
                  <a:srgbClr val="7030A0"/>
                </a:solidFill>
              </a:rPr>
              <a:t>|   </a:t>
            </a:r>
            <a:r>
              <a:rPr lang="ru-RU" sz="900" dirty="0">
                <a:solidFill>
                  <a:srgbClr val="7030A0"/>
                </a:solidFill>
              </a:rPr>
              <a:t>ННТ Мехржон</a:t>
            </a:r>
            <a:endParaRPr lang="en-US" sz="900" dirty="0">
              <a:solidFill>
                <a:srgbClr val="7030A0"/>
              </a:solidFill>
            </a:endParaRPr>
          </a:p>
          <a:p>
            <a:pPr marL="17145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7030A0"/>
                </a:solidFill>
              </a:rPr>
              <a:t>Kinderstars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нодавлат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таълим</a:t>
            </a:r>
            <a:r>
              <a:rPr lang="ru-RU" sz="900" dirty="0">
                <a:solidFill>
                  <a:srgbClr val="7030A0"/>
                </a:solidFill>
              </a:rPr>
              <a:t> </a:t>
            </a:r>
            <a:r>
              <a:rPr lang="ru-RU" sz="900" dirty="0" err="1">
                <a:solidFill>
                  <a:srgbClr val="7030A0"/>
                </a:solidFill>
              </a:rPr>
              <a:t>муассасаси</a:t>
            </a:r>
            <a:endParaRPr lang="ru-RU" sz="900" dirty="0">
              <a:solidFill>
                <a:srgbClr val="7030A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02F5AB-D084-F840-A53A-175CCFB1BD01}"/>
              </a:ext>
            </a:extLst>
          </p:cNvPr>
          <p:cNvSpPr txBox="1"/>
          <p:nvPr/>
        </p:nvSpPr>
        <p:spPr>
          <a:xfrm>
            <a:off x="2977568" y="5092491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9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5C3E853-F52D-CE4F-B221-14206366DED1}"/>
              </a:ext>
            </a:extLst>
          </p:cNvPr>
          <p:cNvSpPr/>
          <p:nvPr/>
        </p:nvSpPr>
        <p:spPr>
          <a:xfrm>
            <a:off x="3015109" y="4746623"/>
            <a:ext cx="34777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ЛОЙИҲАЛАР</a:t>
            </a:r>
            <a:r>
              <a:rPr lang="en-US" sz="39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9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B92505-1E5F-4A40-9EE3-9FBFF4153BE0}"/>
              </a:ext>
            </a:extLst>
          </p:cNvPr>
          <p:cNvSpPr txBox="1"/>
          <p:nvPr/>
        </p:nvSpPr>
        <p:spPr>
          <a:xfrm>
            <a:off x="3678025" y="5355161"/>
            <a:ext cx="315654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Профессионал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таълим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ходимларини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малакасини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ошириш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тизимини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ривожлантиришга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кўмаклашиш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Маданият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марказларини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ривожлантиришга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кўмаклашиш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Маҳаллий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ривожланиш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марказлари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тармоғини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кенгайтириш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Янги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касблар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-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янги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имкониятлар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Катталар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таълими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COVID-19га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қарши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 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Янги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ҳақиқатда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яшашни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ўрганиш</a:t>
            </a:r>
            <a:endParaRPr lang="en-US" sz="900" dirty="0">
              <a:solidFill>
                <a:schemeClr val="accent4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Катталар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таълими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бўйича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миллий</a:t>
            </a:r>
            <a:r>
              <a:rPr lang="ru-RU" sz="9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4">
                    <a:lumMod val="75000"/>
                  </a:schemeClr>
                </a:solidFill>
              </a:rPr>
              <a:t>хисобот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BAD8A9-0376-0D4B-B767-7B19239D7870}"/>
              </a:ext>
            </a:extLst>
          </p:cNvPr>
          <p:cNvSpPr/>
          <p:nvPr/>
        </p:nvSpPr>
        <p:spPr>
          <a:xfrm>
            <a:off x="6851021" y="1231820"/>
            <a:ext cx="3477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ТРЕНИНГЛАР</a:t>
            </a:r>
            <a:endParaRPr lang="en-U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B26032-6822-BC4B-BE00-1F52EE9D08D2}"/>
              </a:ext>
            </a:extLst>
          </p:cNvPr>
          <p:cNvSpPr txBox="1"/>
          <p:nvPr/>
        </p:nvSpPr>
        <p:spPr>
          <a:xfrm>
            <a:off x="6850554" y="1527234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DE5BA39-288E-D541-B8F8-5C054F97AA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33378" y="3845939"/>
            <a:ext cx="213194" cy="21703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71084EA-875A-1F4A-91A7-7E1ED24DF7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97799" y="4101648"/>
            <a:ext cx="276294" cy="27629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4BF9E2F-BD9F-CA48-AB84-F49D162744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3617" y="3603560"/>
            <a:ext cx="234538" cy="17635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0D2B83C-4758-B143-A805-A87305384507}"/>
              </a:ext>
            </a:extLst>
          </p:cNvPr>
          <p:cNvSpPr/>
          <p:nvPr/>
        </p:nvSpPr>
        <p:spPr>
          <a:xfrm>
            <a:off x="4311853" y="1951133"/>
            <a:ext cx="1447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2400" dirty="0">
                <a:solidFill>
                  <a:schemeClr val="accent6">
                    <a:lumMod val="75000"/>
                  </a:schemeClr>
                </a:solidFill>
              </a:rPr>
              <a:t>ТАРМОҒИ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D499DE-74E5-0E44-9D55-7589195F3B5A}"/>
              </a:ext>
            </a:extLst>
          </p:cNvPr>
          <p:cNvSpPr txBox="1"/>
          <p:nvPr/>
        </p:nvSpPr>
        <p:spPr>
          <a:xfrm>
            <a:off x="4150112" y="1720852"/>
            <a:ext cx="1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dirty="0">
                <a:solidFill>
                  <a:schemeClr val="accent6">
                    <a:lumMod val="75000"/>
                  </a:schemeClr>
                </a:solidFill>
              </a:rPr>
              <a:t>ҲАМКОРЛИК</a:t>
            </a:r>
            <a:r>
              <a:rPr lang="uz-Cyrl-UZ" dirty="0"/>
              <a:t> 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3BBA249-2EDF-7847-BF56-54811C7EEBA0}"/>
              </a:ext>
            </a:extLst>
          </p:cNvPr>
          <p:cNvSpPr txBox="1"/>
          <p:nvPr/>
        </p:nvSpPr>
        <p:spPr>
          <a:xfrm>
            <a:off x="7645854" y="1816687"/>
            <a:ext cx="23295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Wingdings" pitchFamily="2" charset="2"/>
              <a:buChar char="v"/>
            </a:pPr>
            <a:r>
              <a:rPr lang="uz-Cyrl-UZ" sz="900" dirty="0">
                <a:solidFill>
                  <a:srgbClr val="00B0F0"/>
                </a:solidFill>
              </a:rPr>
              <a:t>Катталар таълимига ёндашув (Сurriculum globALE, </a:t>
            </a:r>
            <a:r>
              <a:rPr lang="en-US" sz="900" dirty="0">
                <a:solidFill>
                  <a:srgbClr val="00B0F0"/>
                </a:solidFill>
              </a:rPr>
              <a:t>4</a:t>
            </a:r>
            <a:r>
              <a:rPr lang="uz-Cyrl-UZ" sz="900" dirty="0">
                <a:solidFill>
                  <a:srgbClr val="00B0F0"/>
                </a:solidFill>
              </a:rPr>
              <a:t> та тренинг)</a:t>
            </a:r>
            <a:endParaRPr lang="en-US" sz="900" dirty="0">
              <a:solidFill>
                <a:srgbClr val="00B0F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00B0F0"/>
                </a:solidFill>
              </a:rPr>
              <a:t>Ижодий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тадбиркорлик</a:t>
            </a:r>
            <a:endParaRPr lang="en-US" sz="900" dirty="0">
              <a:solidFill>
                <a:srgbClr val="00B0F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00B0F0"/>
                </a:solidFill>
              </a:rPr>
              <a:t>Лидерлик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ва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жамоа</a:t>
            </a:r>
            <a:r>
              <a:rPr lang="ru-RU" sz="900" dirty="0">
                <a:solidFill>
                  <a:srgbClr val="00B0F0"/>
                </a:solidFill>
              </a:rPr>
              <a:t>. Мен - </a:t>
            </a:r>
            <a:r>
              <a:rPr lang="ru-RU" sz="900" dirty="0" err="1">
                <a:solidFill>
                  <a:srgbClr val="00B0F0"/>
                </a:solidFill>
              </a:rPr>
              <a:t>Лидерман</a:t>
            </a:r>
            <a:endParaRPr lang="en-US" sz="900" dirty="0">
              <a:solidFill>
                <a:srgbClr val="00B0F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00B0F0"/>
                </a:solidFill>
              </a:rPr>
              <a:t>Масофавий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таълимни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ташкил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этиш</a:t>
            </a:r>
            <a:endParaRPr lang="en-US" sz="900" dirty="0">
              <a:solidFill>
                <a:srgbClr val="00B0F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00B0F0"/>
                </a:solidFill>
              </a:rPr>
              <a:t>Мураббийлар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учун</a:t>
            </a:r>
            <a:r>
              <a:rPr lang="ru-RU" sz="900" dirty="0">
                <a:solidFill>
                  <a:srgbClr val="00B0F0"/>
                </a:solidFill>
              </a:rPr>
              <a:t> мастер-</a:t>
            </a:r>
            <a:r>
              <a:rPr lang="ru-RU" sz="900" dirty="0" err="1">
                <a:solidFill>
                  <a:srgbClr val="00B0F0"/>
                </a:solidFill>
              </a:rPr>
              <a:t>класслар</a:t>
            </a:r>
            <a:endParaRPr lang="en-US" sz="900" dirty="0">
              <a:solidFill>
                <a:srgbClr val="00B0F0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00B0F0"/>
                </a:solidFill>
              </a:rPr>
              <a:t>ToT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тармоғини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йўлга</a:t>
            </a:r>
            <a:r>
              <a:rPr lang="ru-RU" sz="900" dirty="0">
                <a:solidFill>
                  <a:srgbClr val="00B0F0"/>
                </a:solidFill>
              </a:rPr>
              <a:t> </a:t>
            </a:r>
            <a:r>
              <a:rPr lang="ru-RU" sz="900" dirty="0" err="1">
                <a:solidFill>
                  <a:srgbClr val="00B0F0"/>
                </a:solidFill>
              </a:rPr>
              <a:t>қуйиш</a:t>
            </a:r>
            <a:endParaRPr lang="en-US" sz="900" dirty="0">
              <a:solidFill>
                <a:srgbClr val="00B0F0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81520A16-C166-864F-BD4B-08B4539192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26978" y="2208126"/>
            <a:ext cx="211292" cy="22557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40C050-8F05-8245-A551-59317A5FEB7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11928" y="1872221"/>
            <a:ext cx="241392" cy="2486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DFB27D2-7ABF-6C4F-891E-3958DE021EE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36761" y="2521733"/>
            <a:ext cx="222511" cy="21076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B86B6ADA-29E1-0E43-8764-F1654042822E}"/>
              </a:ext>
            </a:extLst>
          </p:cNvPr>
          <p:cNvSpPr txBox="1"/>
          <p:nvPr/>
        </p:nvSpPr>
        <p:spPr>
          <a:xfrm>
            <a:off x="10378575" y="1435168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2063E4-26D1-6E4E-B064-E975693DF12A}"/>
              </a:ext>
            </a:extLst>
          </p:cNvPr>
          <p:cNvSpPr txBox="1"/>
          <p:nvPr/>
        </p:nvSpPr>
        <p:spPr>
          <a:xfrm>
            <a:off x="10405499" y="1843030"/>
            <a:ext cx="1672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тингловчилар</a:t>
            </a:r>
            <a:endParaRPr lang="en-US" sz="1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B29DB6-DB9A-014A-AB4E-B5D114244715}"/>
              </a:ext>
            </a:extLst>
          </p:cNvPr>
          <p:cNvSpPr txBox="1"/>
          <p:nvPr/>
        </p:nvSpPr>
        <p:spPr>
          <a:xfrm>
            <a:off x="10704020" y="227211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3D3282-EE4F-6347-8169-01AABCDDFDDE}"/>
              </a:ext>
            </a:extLst>
          </p:cNvPr>
          <p:cNvSpPr txBox="1"/>
          <p:nvPr/>
        </p:nvSpPr>
        <p:spPr>
          <a:xfrm>
            <a:off x="11468458" y="228203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A99B0C2-DA1D-C54A-A74B-8D8B8B1F813B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750" t="14547" r="13876" b="14703"/>
          <a:stretch/>
        </p:blipFill>
        <p:spPr>
          <a:xfrm>
            <a:off x="10489310" y="2206331"/>
            <a:ext cx="266431" cy="50432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D18E661-621D-3340-A585-882D37743127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269627" y="2201335"/>
            <a:ext cx="256377" cy="513683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BE0070F9-5D21-1440-B821-86F83A46D975}"/>
              </a:ext>
            </a:extLst>
          </p:cNvPr>
          <p:cNvSpPr txBox="1"/>
          <p:nvPr/>
        </p:nvSpPr>
        <p:spPr>
          <a:xfrm>
            <a:off x="6851142" y="3316818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28C9667-C96A-1247-A672-0896FEBB71E9}"/>
              </a:ext>
            </a:extLst>
          </p:cNvPr>
          <p:cNvSpPr txBox="1"/>
          <p:nvPr/>
        </p:nvSpPr>
        <p:spPr>
          <a:xfrm>
            <a:off x="7597330" y="3511479"/>
            <a:ext cx="1989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Компьютер </a:t>
            </a:r>
            <a:r>
              <a:rPr lang="ru-RU" sz="900" dirty="0" err="1">
                <a:solidFill>
                  <a:srgbClr val="A7C839"/>
                </a:solidFill>
              </a:rPr>
              <a:t>саводхонлиги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A7C839"/>
                </a:solidFill>
              </a:rPr>
              <a:t>Тикиш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бичиш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сирлари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A7C839"/>
                </a:solidFill>
              </a:rPr>
              <a:t>Парда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тикиш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Видео </a:t>
            </a:r>
            <a:r>
              <a:rPr lang="ru-RU" sz="900" dirty="0" err="1">
                <a:solidFill>
                  <a:srgbClr val="A7C839"/>
                </a:solidFill>
              </a:rPr>
              <a:t>тасвир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курси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uz-Cyrl-UZ" sz="900" dirty="0">
                <a:solidFill>
                  <a:srgbClr val="A7C839"/>
                </a:solidFill>
              </a:rPr>
              <a:t>Бисер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rgbClr val="A7C839"/>
                </a:solidFill>
              </a:rPr>
              <a:t>Г</a:t>
            </a:r>
            <a:r>
              <a:rPr lang="uz-Cyrl-UZ" sz="900" dirty="0">
                <a:solidFill>
                  <a:srgbClr val="A7C839"/>
                </a:solidFill>
              </a:rPr>
              <a:t>ўзаллик сирлари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A7C839"/>
                </a:solidFill>
              </a:rPr>
              <a:t>Миллий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чолғу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асбобларини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ясаш</a:t>
            </a:r>
            <a:endParaRPr lang="en-US" sz="900" dirty="0">
              <a:solidFill>
                <a:srgbClr val="A7C839"/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rgbClr val="A7C839"/>
                </a:solidFill>
              </a:rPr>
              <a:t>Кандолатчи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касбига</a:t>
            </a:r>
            <a:r>
              <a:rPr lang="ru-RU" sz="900" dirty="0">
                <a:solidFill>
                  <a:srgbClr val="A7C839"/>
                </a:solidFill>
              </a:rPr>
              <a:t> </a:t>
            </a:r>
            <a:r>
              <a:rPr lang="ru-RU" sz="900" dirty="0" err="1">
                <a:solidFill>
                  <a:srgbClr val="A7C839"/>
                </a:solidFill>
              </a:rPr>
              <a:t>ўқитиш</a:t>
            </a:r>
            <a:endParaRPr lang="en-US" sz="900" dirty="0">
              <a:solidFill>
                <a:srgbClr val="A7C839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BF354F9-328F-6947-ACD7-BE9CD1CB9933}"/>
              </a:ext>
            </a:extLst>
          </p:cNvPr>
          <p:cNvSpPr txBox="1"/>
          <p:nvPr/>
        </p:nvSpPr>
        <p:spPr>
          <a:xfrm>
            <a:off x="10321318" y="3532366"/>
            <a:ext cx="7177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629329-4532-544E-AB57-C7C2EA870A33}"/>
              </a:ext>
            </a:extLst>
          </p:cNvPr>
          <p:cNvSpPr txBox="1"/>
          <p:nvPr/>
        </p:nvSpPr>
        <p:spPr>
          <a:xfrm>
            <a:off x="10326010" y="3921617"/>
            <a:ext cx="1867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rgbClr val="A7C8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тингловчилар</a:t>
            </a:r>
            <a:endParaRPr lang="en-US" b="1" dirty="0">
              <a:solidFill>
                <a:srgbClr val="A7C8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9ED5194-AB4D-BB4D-8F8F-5CDC0E2B0F0B}"/>
              </a:ext>
            </a:extLst>
          </p:cNvPr>
          <p:cNvSpPr txBox="1"/>
          <p:nvPr/>
        </p:nvSpPr>
        <p:spPr>
          <a:xfrm>
            <a:off x="10737882" y="433912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F879BB-B84F-9A49-9FB6-626D7A3A27BB}"/>
              </a:ext>
            </a:extLst>
          </p:cNvPr>
          <p:cNvSpPr txBox="1"/>
          <p:nvPr/>
        </p:nvSpPr>
        <p:spPr>
          <a:xfrm>
            <a:off x="11597214" y="433890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81538966-BF70-0B46-BA3C-A5BFD7C561E8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356" t="14547" r="13877" b="14703"/>
          <a:stretch/>
        </p:blipFill>
        <p:spPr>
          <a:xfrm>
            <a:off x="10440306" y="4272967"/>
            <a:ext cx="269231" cy="50432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9C886465-9F5C-5E41-8D0B-BEB56DA8F5E2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10481" t="14178" r="54468" b="15592"/>
          <a:stretch/>
        </p:blipFill>
        <p:spPr>
          <a:xfrm>
            <a:off x="11304570" y="4260372"/>
            <a:ext cx="256377" cy="51368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3FF5898-20CA-FF46-817C-AFA7647CD9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039033" y="3475432"/>
            <a:ext cx="927100" cy="5461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D066151-A2CF-8F47-80FA-47E08FA6D6D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43469" y="4443963"/>
            <a:ext cx="178920" cy="244152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C45317F8-C6D3-444E-864F-D06027844DDE}"/>
              </a:ext>
            </a:extLst>
          </p:cNvPr>
          <p:cNvSpPr txBox="1"/>
          <p:nvPr/>
        </p:nvSpPr>
        <p:spPr>
          <a:xfrm>
            <a:off x="11468971" y="6082645"/>
            <a:ext cx="510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4ABEC5-1085-4649-BFBE-8394FC5E3FCD}"/>
              </a:ext>
            </a:extLst>
          </p:cNvPr>
          <p:cNvSpPr txBox="1"/>
          <p:nvPr/>
        </p:nvSpPr>
        <p:spPr>
          <a:xfrm>
            <a:off x="11208537" y="6059432"/>
            <a:ext cx="307777" cy="4803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800" dirty="0" err="1">
                <a:solidFill>
                  <a:schemeClr val="accent1">
                    <a:lumMod val="75000"/>
                  </a:schemeClr>
                </a:solidFill>
              </a:rPr>
              <a:t>таълим</a:t>
            </a:r>
            <a:endParaRPr lang="en-US" sz="9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EA4E2EF7-38B5-6E4F-AC73-EB09DC976623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32667" t="28089" r="31509" b="28523"/>
          <a:stretch/>
        </p:blipFill>
        <p:spPr>
          <a:xfrm>
            <a:off x="11506792" y="6289770"/>
            <a:ext cx="423611" cy="23790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BC8255AF-A873-7344-91B6-809EDC3194EF}"/>
              </a:ext>
            </a:extLst>
          </p:cNvPr>
          <p:cNvSpPr txBox="1"/>
          <p:nvPr/>
        </p:nvSpPr>
        <p:spPr>
          <a:xfrm>
            <a:off x="11474893" y="5620458"/>
            <a:ext cx="540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9F10E452-C6BC-7E4F-A69F-4CEB7C37709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48463" t="14547" r="13877" b="14703"/>
          <a:stretch/>
        </p:blipFill>
        <p:spPr>
          <a:xfrm>
            <a:off x="11269659" y="5627718"/>
            <a:ext cx="193890" cy="364221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C4FE627D-0817-2945-B00C-3F60FC080B15}"/>
              </a:ext>
            </a:extLst>
          </p:cNvPr>
          <p:cNvSpPr/>
          <p:nvPr/>
        </p:nvSpPr>
        <p:spPr>
          <a:xfrm>
            <a:off x="11363588" y="5835969"/>
            <a:ext cx="67999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тингловчилар</a:t>
            </a:r>
            <a:endParaRPr lang="en-US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625A0099-8987-7541-9DF0-CD00A7097FE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163588" y="5041727"/>
            <a:ext cx="538340" cy="538340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BD0CBD27-C12C-B245-BFBC-CECEE26168FC}"/>
              </a:ext>
            </a:extLst>
          </p:cNvPr>
          <p:cNvSpPr txBox="1"/>
          <p:nvPr/>
        </p:nvSpPr>
        <p:spPr>
          <a:xfrm>
            <a:off x="11575339" y="5122745"/>
            <a:ext cx="323165" cy="40812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900" dirty="0" err="1">
                <a:solidFill>
                  <a:schemeClr val="accent6">
                    <a:lumMod val="50000"/>
                  </a:schemeClr>
                </a:solidFill>
              </a:rPr>
              <a:t>сиёсат</a:t>
            </a:r>
            <a:endParaRPr lang="en-US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1CA39D3-E6AE-6E4F-A656-64745E1F6074}"/>
              </a:ext>
            </a:extLst>
          </p:cNvPr>
          <p:cNvSpPr txBox="1"/>
          <p:nvPr/>
        </p:nvSpPr>
        <p:spPr>
          <a:xfrm>
            <a:off x="6861965" y="5155269"/>
            <a:ext cx="869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11FAE1E-CF6F-264C-B066-0ACD1DCF337A}"/>
              </a:ext>
            </a:extLst>
          </p:cNvPr>
          <p:cNvSpPr/>
          <p:nvPr/>
        </p:nvSpPr>
        <p:spPr>
          <a:xfrm>
            <a:off x="6894510" y="4831295"/>
            <a:ext cx="39481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НАШРЛАР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83B9CB-BDCD-2244-80C8-12DB610708C6}"/>
              </a:ext>
            </a:extLst>
          </p:cNvPr>
          <p:cNvSpPr txBox="1"/>
          <p:nvPr/>
        </p:nvSpPr>
        <p:spPr>
          <a:xfrm>
            <a:off x="7564703" y="5364731"/>
            <a:ext cx="3389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uz-Cyrl-UZ" sz="900" dirty="0">
                <a:solidFill>
                  <a:schemeClr val="accent2">
                    <a:lumMod val="75000"/>
                  </a:schemeClr>
                </a:solidFill>
              </a:rPr>
              <a:t>Ўзбекистонда катталар таълими ва ўқишида иштирок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»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тадқиқоти</a:t>
            </a:r>
            <a:endParaRPr lang="uz-Cyrl-UZ" sz="9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uz-Cyrl-UZ" sz="900" dirty="0">
                <a:solidFill>
                  <a:schemeClr val="accent2">
                    <a:lumMod val="75000"/>
                  </a:schemeClr>
                </a:solidFill>
              </a:rPr>
              <a:t>Мақсадли гуруҳлар ва минтақавий НТТларнинг эҳтиёжларини баҳолаш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»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тадқиқоти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uz-Cyrl-UZ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uz-Cyrl-UZ" sz="900" dirty="0">
                <a:solidFill>
                  <a:schemeClr val="accent2">
                    <a:lumMod val="75000"/>
                  </a:schemeClr>
                </a:solidFill>
              </a:rPr>
              <a:t>Маданият марказларида барча учун таълим ва ривожланиш имкониятларини яратиш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»</a:t>
            </a:r>
            <a:r>
              <a:rPr lang="uz-Cyrl-UZ" sz="900" dirty="0">
                <a:solidFill>
                  <a:schemeClr val="accent2">
                    <a:lumMod val="75000"/>
                  </a:schemeClr>
                </a:solidFill>
              </a:rPr>
              <a:t> қўлланмаси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«Янги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ҳақиқатда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яшашни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ўрганиш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» 8 та видео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дарсликлари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lvl="0" indent="-171450">
              <a:buFont typeface="Wingdings" pitchFamily="2" charset="2"/>
              <a:buChar char="v"/>
            </a:pP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Маҳаллий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ривожланиш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марказлари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2">
                    <a:lumMod val="75000"/>
                  </a:schemeClr>
                </a:solidFill>
              </a:rPr>
              <a:t>учун</a:t>
            </a:r>
            <a:r>
              <a:rPr lang="ru-RU" sz="900" dirty="0">
                <a:solidFill>
                  <a:schemeClr val="accent2">
                    <a:lumMod val="75000"/>
                  </a:schemeClr>
                </a:solidFill>
              </a:rPr>
              <a:t> брошюра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665EA43-20F7-1946-B38D-83544E98F61F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33000"/>
                    </a14:imgEffect>
                  </a14:imgLayer>
                </a14:imgProps>
              </a:ext>
            </a:extLst>
          </a:blip>
          <a:srcRect l="6523" t="7128" r="8156" b="16005"/>
          <a:stretch/>
        </p:blipFill>
        <p:spPr>
          <a:xfrm>
            <a:off x="9923570" y="4858"/>
            <a:ext cx="1965064" cy="1273419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4C48167-1CFB-3747-9CC9-C2489CF3A38D}"/>
              </a:ext>
            </a:extLst>
          </p:cNvPr>
          <p:cNvSpPr txBox="1"/>
          <p:nvPr/>
        </p:nvSpPr>
        <p:spPr>
          <a:xfrm>
            <a:off x="7057685" y="6568799"/>
            <a:ext cx="23342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www.dvv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-international-central-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asia.org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22FAD12-EAB5-054B-92B1-B95C9696EEA4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10896" b="18027"/>
          <a:stretch/>
        </p:blipFill>
        <p:spPr>
          <a:xfrm flipH="1">
            <a:off x="6947615" y="6585088"/>
            <a:ext cx="166585" cy="15325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BD840AF-44AA-254D-ABF8-93F6C473D35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464927" y="6611781"/>
            <a:ext cx="129229" cy="125483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9CFB85A3-B6AA-BC41-A3A1-E433BC5D6B0B}"/>
              </a:ext>
            </a:extLst>
          </p:cNvPr>
          <p:cNvSpPr txBox="1"/>
          <p:nvPr/>
        </p:nvSpPr>
        <p:spPr>
          <a:xfrm>
            <a:off x="9535416" y="6575944"/>
            <a:ext cx="22829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www.facebook.com</a:t>
            </a:r>
            <a:r>
              <a:rPr lang="en-US" sz="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700" dirty="0" err="1">
                <a:solidFill>
                  <a:schemeClr val="accent1">
                    <a:lumMod val="50000"/>
                  </a:schemeClr>
                </a:solidFill>
              </a:rPr>
              <a:t>dvv.international.Uzbekistan</a:t>
            </a:r>
            <a:endParaRPr lang="en-US" sz="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526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694</Words>
  <Application>Microsoft Macintosh PowerPoint</Application>
  <PresentationFormat>Widescreen</PresentationFormat>
  <Paragraphs>206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Radmir Khajbakhteev</dc:creator>
  <cp:lastModifiedBy>Radmir Khajbakhteev</cp:lastModifiedBy>
  <cp:revision>3</cp:revision>
  <dcterms:created xsi:type="dcterms:W3CDTF">2021-07-07T07:14:15Z</dcterms:created>
  <dcterms:modified xsi:type="dcterms:W3CDTF">2021-07-07T07:18:30Z</dcterms:modified>
</cp:coreProperties>
</file>