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8"/>
  </p:normalViewPr>
  <p:slideViewPr>
    <p:cSldViewPr snapToGrid="0" snapToObjects="1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234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84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215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85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66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8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051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332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68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060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958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28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56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022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7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112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34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9CCC-EC91-0D4F-B23E-015FBDB7D5FF}" type="datetimeFigureOut">
              <a:rPr lang="es-PE" smtClean="0"/>
              <a:t>26/02/2021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ABDF-3258-B44E-9947-787FE67D48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3367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674F2-B53D-5E46-945B-A659A2A9A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594" y="508000"/>
            <a:ext cx="6576812" cy="1439055"/>
          </a:xfrm>
        </p:spPr>
        <p:txBody>
          <a:bodyPr>
            <a:noAutofit/>
          </a:bodyPr>
          <a:lstStyle/>
          <a:p>
            <a:r>
              <a:rPr lang="es-PE" sz="4400" b="1" dirty="0">
                <a:latin typeface="Century Gothic" panose="020B0502020202020204" pitchFamily="34" charset="0"/>
                <a:ea typeface="Bodoni Ornaments" pitchFamily="2" charset="0"/>
                <a:cs typeface="Calibri" panose="020F0502020204030204" pitchFamily="34" charset="0"/>
              </a:rPr>
              <a:t>CÁTEDRA ABIERTA EPJA</a:t>
            </a:r>
            <a:br>
              <a:rPr lang="es-PE" sz="4400" b="1" dirty="0">
                <a:latin typeface="Century Gothic" panose="020B0502020202020204" pitchFamily="34" charset="0"/>
                <a:ea typeface="Bodoni Ornaments" pitchFamily="2" charset="0"/>
                <a:cs typeface="Calibri" panose="020F0502020204030204" pitchFamily="34" charset="0"/>
              </a:rPr>
            </a:br>
            <a:endParaRPr lang="es-PE" sz="4400" dirty="0">
              <a:latin typeface="Century Gothic" panose="020B0502020202020204" pitchFamily="34" charset="0"/>
              <a:ea typeface="Bodoni Ornaments" pitchFamily="2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486B21-7FE3-874F-9574-431DD93BE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455" y="4396394"/>
            <a:ext cx="7329868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0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Conferencista: </a:t>
            </a:r>
            <a:r>
              <a:rPr lang="es-ES" sz="30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César Picón Espinoza</a:t>
            </a:r>
            <a:endParaRPr lang="es-PE" sz="30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ES" sz="30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Fecha: </a:t>
            </a:r>
            <a:r>
              <a:rPr lang="es-ES" sz="30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26 de febrero de 2021</a:t>
            </a:r>
            <a:endParaRPr lang="es-PE" sz="30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ES" sz="30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Hora:    </a:t>
            </a:r>
            <a:r>
              <a:rPr lang="es-ES" sz="30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6: 45 p.m. (Hora del Perú)</a:t>
            </a:r>
            <a:endParaRPr lang="es-PE" sz="30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PE" sz="28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para cesar picon">
            <a:extLst>
              <a:ext uri="{FF2B5EF4-FFF2-40B4-BE49-F238E27FC236}">
                <a16:creationId xmlns:a16="http://schemas.microsoft.com/office/drawing/2014/main" id="{7248ABE7-A180-1045-9FA9-696E4D67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33" y="4371686"/>
            <a:ext cx="1731962" cy="173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B697B18-FFB8-4C46-803A-454D863E444B}"/>
              </a:ext>
            </a:extLst>
          </p:cNvPr>
          <p:cNvSpPr/>
          <p:nvPr/>
        </p:nvSpPr>
        <p:spPr>
          <a:xfrm>
            <a:off x="514350" y="1718455"/>
            <a:ext cx="11163300" cy="218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dirty="0">
                <a:latin typeface="Century Gothic" panose="020B0502020202020204" pitchFamily="34" charset="0"/>
                <a:ea typeface="Bodoni Ornaments" pitchFamily="2" charset="0"/>
                <a:cs typeface="Calibri" panose="020F0502020204030204" pitchFamily="34" charset="0"/>
              </a:rPr>
              <a:t>Conferencia: </a:t>
            </a:r>
            <a:br>
              <a:rPr lang="es-PE" sz="4400" dirty="0">
                <a:latin typeface="Century Gothic" panose="020B0502020202020204" pitchFamily="34" charset="0"/>
                <a:ea typeface="Bodoni Ornaments" pitchFamily="2" charset="0"/>
                <a:cs typeface="Calibri" panose="020F0502020204030204" pitchFamily="34" charset="0"/>
              </a:rPr>
            </a:br>
            <a:r>
              <a:rPr lang="es-PE" sz="4400" dirty="0">
                <a:latin typeface="Century Gothic" panose="020B0502020202020204" pitchFamily="34" charset="0"/>
                <a:ea typeface="Bodoni Ornaments" pitchFamily="2" charset="0"/>
                <a:cs typeface="Calibri" panose="020F0502020204030204" pitchFamily="34" charset="0"/>
              </a:rPr>
              <a:t>Conversando sobre algunos sentidos de la EPJA</a:t>
            </a:r>
            <a:endParaRPr lang="es-PE" sz="4400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03676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porte COVID-19 en Sudamérica - Centro de Investigación de Economía y  Negocios Globales">
            <a:extLst>
              <a:ext uri="{FF2B5EF4-FFF2-40B4-BE49-F238E27FC236}">
                <a16:creationId xmlns:a16="http://schemas.microsoft.com/office/drawing/2014/main" id="{DCDD89CA-EA8D-ED42-B1DC-054F1E01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F8F630-9523-EE4E-9E80-D1A1D5964AED}"/>
              </a:ext>
            </a:extLst>
          </p:cNvPr>
          <p:cNvSpPr/>
          <p:nvPr/>
        </p:nvSpPr>
        <p:spPr>
          <a:xfrm>
            <a:off x="1733437" y="740596"/>
            <a:ext cx="8725123" cy="23920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4000" b="1" dirty="0">
                <a:latin typeface="Century Gothic" panose="020B0502020202020204" pitchFamily="34" charset="0"/>
              </a:rPr>
              <a:t>Jóvenes y adultos desocupados y subocupados, situación agravada por la pandemia del COVID-19.</a:t>
            </a:r>
          </a:p>
        </p:txBody>
      </p:sp>
    </p:spTree>
    <p:extLst>
      <p:ext uri="{BB962C8B-B14F-4D97-AF65-F5344CB8AC3E}">
        <p14:creationId xmlns:p14="http://schemas.microsoft.com/office/powerpoint/2010/main" val="94119059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erechos humanos">
            <a:extLst>
              <a:ext uri="{FF2B5EF4-FFF2-40B4-BE49-F238E27FC236}">
                <a16:creationId xmlns:a16="http://schemas.microsoft.com/office/drawing/2014/main" id="{6CE21D33-D608-EC4F-AA65-AF64587F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B58CD3E-35A0-4D48-BADF-143694F963B1}"/>
              </a:ext>
            </a:extLst>
          </p:cNvPr>
          <p:cNvSpPr/>
          <p:nvPr/>
        </p:nvSpPr>
        <p:spPr>
          <a:xfrm>
            <a:off x="508000" y="2070100"/>
            <a:ext cx="11163300" cy="1968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Century Gothic" panose="020B0502020202020204" pitchFamily="34" charset="0"/>
              </a:rPr>
              <a:t>¿Es la EPJA un Derecho Humano Fundamental?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280797951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odalidad educativa png">
            <a:extLst>
              <a:ext uri="{FF2B5EF4-FFF2-40B4-BE49-F238E27FC236}">
                <a16:creationId xmlns:a16="http://schemas.microsoft.com/office/drawing/2014/main" id="{AFC0C083-4E05-814F-AFF6-9E520D30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4800"/>
            <a:ext cx="12192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FEB28C6-86B6-3F49-ADCA-6E11AAD716D2}"/>
              </a:ext>
            </a:extLst>
          </p:cNvPr>
          <p:cNvSpPr/>
          <p:nvPr/>
        </p:nvSpPr>
        <p:spPr>
          <a:xfrm>
            <a:off x="514349" y="374650"/>
            <a:ext cx="11163300" cy="1968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Century Gothic" panose="020B0502020202020204" pitchFamily="34" charset="0"/>
              </a:rPr>
              <a:t>¿Es la EPJA una modalidad educativa?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360626485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eografia">
            <a:extLst>
              <a:ext uri="{FF2B5EF4-FFF2-40B4-BE49-F238E27FC236}">
                <a16:creationId xmlns:a16="http://schemas.microsoft.com/office/drawing/2014/main" id="{A7347A1A-7F6D-8C4C-B515-29D5B74C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B828547-E0C4-9044-8B37-C688CD884B5C}"/>
              </a:ext>
            </a:extLst>
          </p:cNvPr>
          <p:cNvSpPr/>
          <p:nvPr/>
        </p:nvSpPr>
        <p:spPr>
          <a:xfrm>
            <a:off x="514350" y="241300"/>
            <a:ext cx="11163300" cy="3873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Sostiene</a:t>
            </a:r>
            <a:r>
              <a:rPr lang="es-ES" sz="4400" dirty="0">
                <a:latin typeface="Century Gothic" panose="020B0502020202020204" pitchFamily="34" charset="0"/>
              </a:rPr>
              <a:t> </a:t>
            </a:r>
            <a:r>
              <a:rPr lang="es-ES" sz="4400" b="1" dirty="0">
                <a:latin typeface="Century Gothic" panose="020B0502020202020204" pitchFamily="34" charset="0"/>
              </a:rPr>
              <a:t>usted la necesidad de establecer los sistemas territoriales de aprendizaje. </a:t>
            </a:r>
          </a:p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¿Qué significa esto en la parte teórica y en la parte práctica?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25202555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sentido">
            <a:extLst>
              <a:ext uri="{FF2B5EF4-FFF2-40B4-BE49-F238E27FC236}">
                <a16:creationId xmlns:a16="http://schemas.microsoft.com/office/drawing/2014/main" id="{7931E518-12A9-C24F-8DDD-7F5AB781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F8F630-9523-EE4E-9E80-D1A1D5964AED}"/>
              </a:ext>
            </a:extLst>
          </p:cNvPr>
          <p:cNvSpPr/>
          <p:nvPr/>
        </p:nvSpPr>
        <p:spPr>
          <a:xfrm>
            <a:off x="514350" y="1174750"/>
            <a:ext cx="11163300" cy="4133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En una de sus ponencias virtuales hizo usted una interesante sustentación de las nuevas instituciones de la EPJA. </a:t>
            </a:r>
          </a:p>
          <a:p>
            <a:pPr algn="ctr"/>
            <a:r>
              <a:rPr lang="es-ES" sz="4400" b="1" dirty="0">
                <a:latin typeface="Century Gothic" panose="020B0502020202020204" pitchFamily="34" charset="0"/>
              </a:rPr>
              <a:t>¿Qué se debe tener en cuenta antes de establecer las futuras instituciones de la EPJA y qué sentido tienen éstas?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88842039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Resultado de imagen para futuro educativo">
            <a:extLst>
              <a:ext uri="{FF2B5EF4-FFF2-40B4-BE49-F238E27FC236}">
                <a16:creationId xmlns:a16="http://schemas.microsoft.com/office/drawing/2014/main" id="{D6111DA9-29DB-EA48-B14D-67BE6C7E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46512A1-0B27-F047-BDC2-4796E7F333C9}"/>
              </a:ext>
            </a:extLst>
          </p:cNvPr>
          <p:cNvSpPr/>
          <p:nvPr/>
        </p:nvSpPr>
        <p:spPr>
          <a:xfrm>
            <a:off x="508000" y="2070100"/>
            <a:ext cx="11163300" cy="1968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4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4D71EC-2675-8C46-9B16-EA2682F9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cap="none" dirty="0">
                <a:latin typeface="Century Gothic" panose="020B0502020202020204" pitchFamily="34" charset="0"/>
              </a:rPr>
              <a:t>¿Hacia dónde vamos?</a:t>
            </a:r>
            <a:br>
              <a:rPr lang="es-PE" cap="none" dirty="0">
                <a:latin typeface="Century Gothic" panose="020B0502020202020204" pitchFamily="34" charset="0"/>
              </a:rPr>
            </a:br>
            <a:endParaRPr lang="es-PE" cap="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799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ía de la Alfabetización: ¿cuántos puneños aún lo sufren? | PERU | CORREO">
            <a:extLst>
              <a:ext uri="{FF2B5EF4-FFF2-40B4-BE49-F238E27FC236}">
                <a16:creationId xmlns:a16="http://schemas.microsoft.com/office/drawing/2014/main" id="{774E3CA7-738A-0244-9741-623E5E72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F8F630-9523-EE4E-9E80-D1A1D5964AED}"/>
              </a:ext>
            </a:extLst>
          </p:cNvPr>
          <p:cNvSpPr/>
          <p:nvPr/>
        </p:nvSpPr>
        <p:spPr>
          <a:xfrm>
            <a:off x="1079276" y="362874"/>
            <a:ext cx="10033447" cy="50485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>
                <a:latin typeface="Century Gothic" panose="020B0502020202020204" pitchFamily="34" charset="0"/>
              </a:rPr>
              <a:t>Bolsones de analfabetismo en las áreas</a:t>
            </a:r>
          </a:p>
          <a:p>
            <a:r>
              <a:rPr lang="es-ES" sz="3600" b="1" dirty="0">
                <a:latin typeface="Century Gothic" panose="020B0502020202020204" pitchFamily="34" charset="0"/>
              </a:rPr>
              <a:t>rurales.</a:t>
            </a:r>
          </a:p>
          <a:p>
            <a:endParaRPr lang="es-ES" sz="3600" b="1" dirty="0">
              <a:latin typeface="Century Gothic" panose="020B0502020202020204" pitchFamily="34" charset="0"/>
            </a:endParaRPr>
          </a:p>
          <a:p>
            <a:r>
              <a:rPr lang="es-ES" sz="3600" b="1" dirty="0">
                <a:latin typeface="Century Gothic" panose="020B0502020202020204" pitchFamily="34" charset="0"/>
              </a:rPr>
              <a:t>12 millones de trabajadores informales, que a la fecha debe haber aumentado esta cifra.</a:t>
            </a:r>
          </a:p>
          <a:p>
            <a:endParaRPr lang="es-ES" sz="3600" b="1" dirty="0">
              <a:latin typeface="Century Gothic" panose="020B0502020202020204" pitchFamily="34" charset="0"/>
            </a:endParaRPr>
          </a:p>
          <a:p>
            <a:r>
              <a:rPr lang="es-ES" sz="3600" b="1" dirty="0">
                <a:latin typeface="Century Gothic" panose="020B0502020202020204" pitchFamily="34" charset="0"/>
              </a:rPr>
              <a:t>1 millón y medio de jóvenes que ni estudian ni trabajan.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292976540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ducación Básica para Adultos - Home | Facebook">
            <a:extLst>
              <a:ext uri="{FF2B5EF4-FFF2-40B4-BE49-F238E27FC236}">
                <a16:creationId xmlns:a16="http://schemas.microsoft.com/office/drawing/2014/main" id="{65F9E931-E1D0-5A49-A4EA-7FDC4E0E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F8F630-9523-EE4E-9E80-D1A1D5964AED}"/>
              </a:ext>
            </a:extLst>
          </p:cNvPr>
          <p:cNvSpPr/>
          <p:nvPr/>
        </p:nvSpPr>
        <p:spPr>
          <a:xfrm>
            <a:off x="1079276" y="922390"/>
            <a:ext cx="10033447" cy="477615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>
                <a:latin typeface="Century Gothic" panose="020B0502020202020204" pitchFamily="34" charset="0"/>
              </a:rPr>
              <a:t>Aproximadamente 8 millones de jóvenes y</a:t>
            </a:r>
          </a:p>
          <a:p>
            <a:pPr algn="just"/>
            <a:r>
              <a:rPr lang="es-ES" sz="3600" b="1" dirty="0">
                <a:latin typeface="Century Gothic" panose="020B0502020202020204" pitchFamily="34" charset="0"/>
              </a:rPr>
              <a:t>adultos que no han concluido la educación</a:t>
            </a:r>
          </a:p>
          <a:p>
            <a:pPr algn="just"/>
            <a:r>
              <a:rPr lang="es-ES" sz="3600" b="1" dirty="0">
                <a:latin typeface="Century Gothic" panose="020B0502020202020204" pitchFamily="34" charset="0"/>
              </a:rPr>
              <a:t>básica.</a:t>
            </a:r>
          </a:p>
          <a:p>
            <a:pPr algn="just"/>
            <a:endParaRPr lang="es-ES" sz="3600" b="1" dirty="0">
              <a:latin typeface="Century Gothic" panose="020B0502020202020204" pitchFamily="34" charset="0"/>
            </a:endParaRPr>
          </a:p>
          <a:p>
            <a:pPr algn="just"/>
            <a:r>
              <a:rPr lang="es-ES" sz="3600" b="1" dirty="0">
                <a:latin typeface="Century Gothic" panose="020B0502020202020204" pitchFamily="34" charset="0"/>
              </a:rPr>
              <a:t>Una demanda potencial de 18 a 20 millones de jóvenes y adultos que actualmente no cuentan con oportunidades de aprendizaje continuo en lo que resta de sus vidas.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100759966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conversión Laboral – Alpha Ocupacional">
            <a:extLst>
              <a:ext uri="{FF2B5EF4-FFF2-40B4-BE49-F238E27FC236}">
                <a16:creationId xmlns:a16="http://schemas.microsoft.com/office/drawing/2014/main" id="{C89CAA20-299B-F343-AFA0-A06F81F6E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2221" r="1634" b="34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F8F630-9523-EE4E-9E80-D1A1D5964AED}"/>
              </a:ext>
            </a:extLst>
          </p:cNvPr>
          <p:cNvSpPr/>
          <p:nvPr/>
        </p:nvSpPr>
        <p:spPr>
          <a:xfrm>
            <a:off x="1079276" y="1536462"/>
            <a:ext cx="10033447" cy="32432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4000" b="1" dirty="0">
                <a:latin typeface="Century Gothic" panose="020B0502020202020204" pitchFamily="34" charset="0"/>
              </a:rPr>
              <a:t>Trabajadores que tienen necesidad de</a:t>
            </a:r>
          </a:p>
          <a:p>
            <a:pPr algn="just"/>
            <a:r>
              <a:rPr lang="es-PE" sz="4000" b="1" dirty="0">
                <a:latin typeface="Century Gothic" panose="020B0502020202020204" pitchFamily="34" charset="0"/>
              </a:rPr>
              <a:t>reconversión ocupacional, uno de cuyos componentes es la formación general orientada al trabajo que la EPJA podría brindar.</a:t>
            </a:r>
          </a:p>
        </p:txBody>
      </p:sp>
    </p:spTree>
    <p:extLst>
      <p:ext uri="{BB962C8B-B14F-4D97-AF65-F5344CB8AC3E}">
        <p14:creationId xmlns:p14="http://schemas.microsoft.com/office/powerpoint/2010/main" val="184594805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{60BA7FFD-C146-9A4D-9049-548304F03F75}tf10001122</Template>
  <TotalTime>129</TotalTime>
  <Words>250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Tw Cen MT</vt:lpstr>
      <vt:lpstr>Circuito</vt:lpstr>
      <vt:lpstr>CÁTEDRA ABIERTA EPJA </vt:lpstr>
      <vt:lpstr>Presentación de PowerPoint</vt:lpstr>
      <vt:lpstr>Presentación de PowerPoint</vt:lpstr>
      <vt:lpstr>Presentación de PowerPoint</vt:lpstr>
      <vt:lpstr>Presentación de PowerPoint</vt:lpstr>
      <vt:lpstr>¿Hacia dónde vamos?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 ABIERTA EPJA Conferencia: Conversando sobre algunos sentidos de la EPJA</dc:title>
  <dc:creator>GABRIELA ANDREA NOVOA PICON</dc:creator>
  <cp:lastModifiedBy>Cesar Rolando</cp:lastModifiedBy>
  <cp:revision>28</cp:revision>
  <dcterms:created xsi:type="dcterms:W3CDTF">2021-02-20T02:24:49Z</dcterms:created>
  <dcterms:modified xsi:type="dcterms:W3CDTF">2021-02-26T15:53:55Z</dcterms:modified>
</cp:coreProperties>
</file>